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5" r:id="rId2"/>
    <p:sldId id="257" r:id="rId3"/>
    <p:sldId id="258" r:id="rId4"/>
    <p:sldId id="337" r:id="rId5"/>
    <p:sldId id="343" r:id="rId6"/>
    <p:sldId id="344"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41"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40"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42" r:id="rId87"/>
    <p:sldId id="336"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557A3F-4DE5-430D-A215-510291BFF2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E077BD-FE0F-41B7-BD2F-71009F6040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C4CAE7-24D8-472E-B04E-F242432379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FB0738-BEE2-494D-87D3-64B25E4494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EFEF9F-2927-40A5-89F2-5FAD672294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903A6B-8325-4A59-8184-901AF947EF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4DF471-24BE-4D5D-86CD-E4B10797EC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6719568-9C28-4A3C-934E-6A3AF58469E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AE3C4B-7DDB-4819-B49C-C1AABFAC31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57D6E0-B6F1-4EAE-8BDF-EB91C23BED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4653EA-4864-4450-BF89-EB0E525608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7AB347D-D35A-44EB-B3C5-6B2AB22339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c/cc/Napoleons_retreat_from_moscow.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LocationSouthAfrica.sv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5/5f/Sermon_in_the_Deer_Park_depicted_at_Wat_Chedi_Liem-KayEss-1.jpe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9/99/Salt_March.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5/54/Confucius_Tang_Dynasty.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Luther46c.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Papyrus_Ani_curs_hiero.jpg"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upload.wikimedia.org/wikipedia/commons/a/af/All_Gizah_Pyramids.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en/1/1e/JetawanaStupa1.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4/4e/Edirne_7333_Nevit.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8/85/Mona_Lisa.jpe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upload.wikimedia.org/wikipedia/commons/2/22/Da_Vinci_Vitruve_Luc_Viatour.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en/c/ce/Sistine_Chapel_ceiling_left.p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3/31/Orkney_Skara_Brae.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0/01/Tenoch2A.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9/93/Clock_Tower_-_Palace_of_Westminster,_London_-_May_2007.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a/a7/Versailles_Palace.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4/4e/Prise_de_la_Bastille.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9/9e/Maquina_vapor_Watt_ETSIIM.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en.wikipedia.org/wiki/File:Coaltub.png" TargetMode="Externa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upload.wikimedia.org/wikipedia/commons/d/d4/Karl_Marx_001.jpg" TargetMode="Externa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newworldencyclopedia.org/entry/Image:Soviet_Union,_Lenin_(55).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en/7/77/Emam-005.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upload.wikimedia.org/wikipedia/commons/7/7e/Nelson_Mandela-2008.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upload.wikimedia.org/wikipedia/commons/d/db/Athena_Parthenos_Altemps_Inv8622.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9/9b/Peter_I_by_Kneller.jpg"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hyperlink" Target="http://upload.wikimedia.org/wikipedia/commons/5/5f/Louis_XIV_of_France.jp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upload.wikimedia.org/wikipedia/commons/3/3a/Joseph_Stalin.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en/2/28/Mussolini_young.jpg" TargetMode="External"/><Relationship Id="rId5" Type="http://schemas.openxmlformats.org/officeDocument/2006/relationships/image" Target="../media/image45.jpeg"/><Relationship Id="rId4" Type="http://schemas.openxmlformats.org/officeDocument/2006/relationships/hyperlink" Target="http://en.wikipedia.org/wiki/File:Bundesarchiv_Bild_183-S33882,_Adolf_Hitler_retouched.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upload.wikimedia.org/wikipedia/commons/b/b1/Trecesson_-_moat_view.JP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upload.wikimedia.org/wikipedia/commons/2/29/Lorrain.seaport.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3/35/Adolf_Friedrich_Erdmann_von_Menzel_021.jp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upload.wikimedia.org/wikipedia/commons/a/a9/Flag_of_the_Soviet_Union.sv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upload.wikimedia.org/wikipedia/commons/7/75/Marcharmenians.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upload.wikimedia.org/wikipedia/commons/6/6a/Bundesarchiv_Bild_175-04413,_KZ_Auschwitz,_Einfahrt.jpg"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en/d/d8/Tianasquare.jp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upload.wikimedia.org/wikipedia/commons/f/fc/Afghan_rug_weavers.jp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upload.wikimedia.org/wikipedia/en/e/ec/Cabrasnortechico.JPG"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en.wikipedia.org/wiki/File:Lacanja_burn.JPG"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a/ae/Cho_Oyu,_Nepal.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chemeClr val="bg1"/>
                </a:solidFill>
              </a:rPr>
              <a:t>5/24/17</a:t>
            </a:r>
            <a:br>
              <a:rPr lang="en-US" sz="2800" b="1" dirty="0">
                <a:solidFill>
                  <a:schemeClr val="bg1"/>
                </a:solidFill>
              </a:rPr>
            </a:br>
            <a:r>
              <a:rPr lang="en-US" sz="2800" b="1" dirty="0">
                <a:solidFill>
                  <a:schemeClr val="bg1"/>
                </a:solidFill>
              </a:rPr>
              <a:t>HOW TO ACE THE GLOBAL REGENTS DBQ STYLE!</a:t>
            </a:r>
          </a:p>
        </p:txBody>
      </p:sp>
      <p:sp>
        <p:nvSpPr>
          <p:cNvPr id="3" name="Content Placeholder 2"/>
          <p:cNvSpPr>
            <a:spLocks noGrp="1"/>
          </p:cNvSpPr>
          <p:nvPr>
            <p:ph idx="1"/>
          </p:nvPr>
        </p:nvSpPr>
        <p:spPr/>
        <p:txBody>
          <a:bodyPr/>
          <a:lstStyle/>
          <a:p>
            <a:r>
              <a:rPr lang="en-US" b="1" dirty="0" smtClean="0">
                <a:solidFill>
                  <a:schemeClr val="bg1"/>
                </a:solidFill>
              </a:rPr>
              <a:t>WE WILL EXAMINE A REGENTS EXAM</a:t>
            </a:r>
          </a:p>
          <a:p>
            <a:r>
              <a:rPr lang="en-US" b="1" dirty="0" smtClean="0">
                <a:solidFill>
                  <a:schemeClr val="bg1"/>
                </a:solidFill>
              </a:rPr>
              <a:t>WE WILL STRATEGIZE HOW TO ACHIEVE MASTERY ON SAID EXAM</a:t>
            </a:r>
          </a:p>
          <a:p>
            <a:r>
              <a:rPr lang="en-US" b="1" dirty="0" smtClean="0">
                <a:solidFill>
                  <a:schemeClr val="bg1"/>
                </a:solidFill>
              </a:rPr>
              <a:t>(85 OR HIGHER)</a:t>
            </a:r>
          </a:p>
          <a:p>
            <a:r>
              <a:rPr lang="en-US" b="1" dirty="0" smtClean="0">
                <a:solidFill>
                  <a:schemeClr val="bg1"/>
                </a:solidFill>
              </a:rPr>
              <a:t>WHO WILL GET A 100??</a:t>
            </a:r>
            <a:endParaRPr lang="en-US" b="1" dirty="0">
              <a:solidFill>
                <a:schemeClr val="bg1"/>
              </a:solidFill>
            </a:endParaRPr>
          </a:p>
        </p:txBody>
      </p:sp>
    </p:spTree>
    <p:extLst>
      <p:ext uri="{BB962C8B-B14F-4D97-AF65-F5344CB8AC3E}">
        <p14:creationId xmlns:p14="http://schemas.microsoft.com/office/powerpoint/2010/main" val="1278325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ahara_desert"/>
          <p:cNvPicPr>
            <a:picLocks noChangeAspect="1" noChangeArrowheads="1"/>
          </p:cNvPicPr>
          <p:nvPr/>
        </p:nvPicPr>
        <p:blipFill>
          <a:blip r:embed="rId2"/>
          <a:srcRect/>
          <a:stretch>
            <a:fillRect/>
          </a:stretch>
        </p:blipFill>
        <p:spPr bwMode="auto">
          <a:xfrm>
            <a:off x="990600" y="1447800"/>
            <a:ext cx="6858000" cy="403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le:Napoleons retreat from moscow.jpg">
            <a:hlinkClick r:id="rId2"/>
          </p:cNvPr>
          <p:cNvPicPr>
            <a:picLocks noChangeAspect="1" noChangeArrowheads="1"/>
          </p:cNvPicPr>
          <p:nvPr/>
        </p:nvPicPr>
        <p:blipFill>
          <a:blip r:embed="rId3"/>
          <a:srcRect/>
          <a:stretch>
            <a:fillRect/>
          </a:stretch>
        </p:blipFill>
        <p:spPr bwMode="auto">
          <a:xfrm>
            <a:off x="1828800" y="1447800"/>
            <a:ext cx="5486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250px-LocationSouthAfrica">
            <a:hlinkClick r:id="rId2" tooltip="&quot;Location of South Africa&quot;"/>
          </p:cNvPr>
          <p:cNvPicPr>
            <a:picLocks noChangeAspect="1" noChangeArrowheads="1"/>
          </p:cNvPicPr>
          <p:nvPr/>
        </p:nvPicPr>
        <p:blipFill>
          <a:blip r:embed="rId3"/>
          <a:srcRect/>
          <a:stretch>
            <a:fillRect/>
          </a:stretch>
        </p:blipFill>
        <p:spPr bwMode="auto">
          <a:xfrm>
            <a:off x="1981200" y="2362200"/>
            <a:ext cx="5105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iddle East Maps"/>
          <p:cNvPicPr>
            <a:picLocks noChangeAspect="1" noChangeArrowheads="1"/>
          </p:cNvPicPr>
          <p:nvPr/>
        </p:nvPicPr>
        <p:blipFill>
          <a:blip r:embed="rId2"/>
          <a:srcRect/>
          <a:stretch>
            <a:fillRect/>
          </a:stretch>
        </p:blipFill>
        <p:spPr bwMode="auto">
          <a:xfrm>
            <a:off x="4191000" y="1143000"/>
            <a:ext cx="4724400" cy="5486400"/>
          </a:xfrm>
          <a:prstGeom prst="rect">
            <a:avLst/>
          </a:prstGeom>
          <a:noFill/>
          <a:ln w="9525">
            <a:noFill/>
            <a:miter lim="800000"/>
            <a:headEnd/>
            <a:tailEnd/>
          </a:ln>
        </p:spPr>
      </p:pic>
      <p:pic>
        <p:nvPicPr>
          <p:cNvPr id="45059" name="Picture 3" descr="homepage_mobil_largeimage"/>
          <p:cNvPicPr>
            <a:picLocks noChangeAspect="1" noChangeArrowheads="1"/>
          </p:cNvPicPr>
          <p:nvPr/>
        </p:nvPicPr>
        <p:blipFill>
          <a:blip r:embed="rId3"/>
          <a:srcRect r="56989"/>
          <a:stretch>
            <a:fillRect/>
          </a:stretch>
        </p:blipFill>
        <p:spPr bwMode="auto">
          <a:xfrm>
            <a:off x="0" y="2438400"/>
            <a:ext cx="3962400" cy="2171700"/>
          </a:xfrm>
          <a:prstGeom prst="rect">
            <a:avLst/>
          </a:prstGeom>
          <a:noFill/>
        </p:spPr>
      </p:pic>
      <p:sp>
        <p:nvSpPr>
          <p:cNvPr id="45060" name="Text Box 4"/>
          <p:cNvSpPr txBox="1">
            <a:spLocks noChangeArrowheads="1"/>
          </p:cNvSpPr>
          <p:nvPr/>
        </p:nvSpPr>
        <p:spPr bwMode="auto">
          <a:xfrm>
            <a:off x="381000" y="381000"/>
            <a:ext cx="2971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5061" name="Text Box 5"/>
          <p:cNvSpPr txBox="1">
            <a:spLocks noChangeArrowheads="1"/>
          </p:cNvSpPr>
          <p:nvPr/>
        </p:nvSpPr>
        <p:spPr bwMode="auto">
          <a:xfrm>
            <a:off x="1600200" y="990600"/>
            <a:ext cx="866775" cy="762000"/>
          </a:xfrm>
          <a:prstGeom prst="rect">
            <a:avLst/>
          </a:prstGeom>
          <a:noFill/>
          <a:ln w="9525">
            <a:noFill/>
            <a:miter lim="800000"/>
            <a:headEnd/>
            <a:tailEnd/>
          </a:ln>
          <a:effectLst/>
        </p:spPr>
        <p:txBody>
          <a:bodyPr>
            <a:spAutoFit/>
          </a:bodyPr>
          <a:lstStyle/>
          <a:p>
            <a:r>
              <a:rPr lang="en-US" sz="4400">
                <a:solidFill>
                  <a:schemeClr val="bg1"/>
                </a:solidFill>
              </a:rPr>
              <a:t>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p:cTn id="7" dur="500" decel="50000" fill="hold">
                                          <p:stCondLst>
                                            <p:cond delay="0"/>
                                          </p:stCondLst>
                                        </p:cTn>
                                        <p:tgtEl>
                                          <p:spTgt spid="4506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506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5059"/>
                                        </p:tgtEl>
                                        <p:attrNameLst>
                                          <p:attrName>style.visibility</p:attrName>
                                        </p:attrNameLst>
                                      </p:cBhvr>
                                      <p:to>
                                        <p:strVal val="visible"/>
                                      </p:to>
                                    </p:set>
                                    <p:animEffect transition="in" filter="fade">
                                      <p:cBhvr>
                                        <p:cTn id="19" dur="1000"/>
                                        <p:tgtEl>
                                          <p:spTgt spid="45059"/>
                                        </p:tgtEl>
                                      </p:cBhvr>
                                    </p:animEffect>
                                    <p:anim calcmode="lin" valueType="num">
                                      <p:cBhvr>
                                        <p:cTn id="20" dur="1000" fill="hold"/>
                                        <p:tgtEl>
                                          <p:spTgt spid="45059"/>
                                        </p:tgtEl>
                                        <p:attrNameLst>
                                          <p:attrName>ppt_x</p:attrName>
                                        </p:attrNameLst>
                                      </p:cBhvr>
                                      <p:tavLst>
                                        <p:tav tm="0">
                                          <p:val>
                                            <p:strVal val="#ppt_x"/>
                                          </p:val>
                                        </p:tav>
                                        <p:tav tm="100000">
                                          <p:val>
                                            <p:strVal val="#ppt_x"/>
                                          </p:val>
                                        </p:tav>
                                      </p:tavLst>
                                    </p:anim>
                                    <p:anim calcmode="lin" valueType="num">
                                      <p:cBhvr>
                                        <p:cTn id="21" dur="900" decel="100000" fill="hold"/>
                                        <p:tgtEl>
                                          <p:spTgt spid="4505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05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5058"/>
                                        </p:tgtEl>
                                        <p:attrNameLst>
                                          <p:attrName>style.visibility</p:attrName>
                                        </p:attrNameLst>
                                      </p:cBhvr>
                                      <p:to>
                                        <p:strVal val="visible"/>
                                      </p:to>
                                    </p:set>
                                    <p:anim calcmode="lin" valueType="num">
                                      <p:cBhvr additive="base">
                                        <p:cTn id="27" dur="1000" fill="hold"/>
                                        <p:tgtEl>
                                          <p:spTgt spid="45058"/>
                                        </p:tgtEl>
                                        <p:attrNameLst>
                                          <p:attrName>ppt_x</p:attrName>
                                        </p:attrNameLst>
                                      </p:cBhvr>
                                      <p:tavLst>
                                        <p:tav tm="0">
                                          <p:val>
                                            <p:strVal val="1+#ppt_w/2"/>
                                          </p:val>
                                        </p:tav>
                                        <p:tav tm="100000">
                                          <p:val>
                                            <p:strVal val="#ppt_x"/>
                                          </p:val>
                                        </p:tav>
                                      </p:tavLst>
                                    </p:anim>
                                    <p:anim calcmode="lin" valueType="num">
                                      <p:cBhvr additive="base">
                                        <p:cTn id="28" dur="10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solidFill>
                  <a:schemeClr val="bg1"/>
                </a:solidFill>
              </a:rPr>
              <a:t>Religions</a:t>
            </a:r>
          </a:p>
        </p:txBody>
      </p:sp>
      <p:sp>
        <p:nvSpPr>
          <p:cNvPr id="46083" name="Rectangle 3"/>
          <p:cNvSpPr>
            <a:spLocks noGrp="1" noChangeArrowheads="1"/>
          </p:cNvSpPr>
          <p:nvPr>
            <p:ph type="body" idx="1"/>
          </p:nvPr>
        </p:nvSpPr>
        <p:spPr>
          <a:xfrm>
            <a:off x="3352800" y="1600200"/>
            <a:ext cx="3124200" cy="4525963"/>
          </a:xfrm>
        </p:spPr>
        <p:txBody>
          <a:bodyPr/>
          <a:lstStyle/>
          <a:p>
            <a:pPr>
              <a:lnSpc>
                <a:spcPct val="90000"/>
              </a:lnSpc>
            </a:pPr>
            <a:r>
              <a:rPr lang="en-US">
                <a:solidFill>
                  <a:schemeClr val="bg1"/>
                </a:solidFill>
              </a:rPr>
              <a:t>Animism</a:t>
            </a:r>
          </a:p>
          <a:p>
            <a:pPr>
              <a:lnSpc>
                <a:spcPct val="90000"/>
              </a:lnSpc>
            </a:pPr>
            <a:r>
              <a:rPr lang="en-US">
                <a:solidFill>
                  <a:schemeClr val="bg1"/>
                </a:solidFill>
              </a:rPr>
              <a:t>Judaism</a:t>
            </a:r>
          </a:p>
          <a:p>
            <a:pPr>
              <a:lnSpc>
                <a:spcPct val="90000"/>
              </a:lnSpc>
            </a:pPr>
            <a:r>
              <a:rPr lang="en-US">
                <a:solidFill>
                  <a:schemeClr val="bg1"/>
                </a:solidFill>
              </a:rPr>
              <a:t>Christianity</a:t>
            </a:r>
          </a:p>
          <a:p>
            <a:pPr>
              <a:lnSpc>
                <a:spcPct val="90000"/>
              </a:lnSpc>
            </a:pPr>
            <a:r>
              <a:rPr lang="en-US">
                <a:solidFill>
                  <a:schemeClr val="bg1"/>
                </a:solidFill>
              </a:rPr>
              <a:t>Islam</a:t>
            </a:r>
          </a:p>
          <a:p>
            <a:pPr>
              <a:lnSpc>
                <a:spcPct val="90000"/>
              </a:lnSpc>
            </a:pPr>
            <a:r>
              <a:rPr lang="en-US">
                <a:solidFill>
                  <a:schemeClr val="bg1"/>
                </a:solidFill>
              </a:rPr>
              <a:t>Buddhism</a:t>
            </a:r>
          </a:p>
          <a:p>
            <a:pPr>
              <a:lnSpc>
                <a:spcPct val="90000"/>
              </a:lnSpc>
            </a:pPr>
            <a:r>
              <a:rPr lang="en-US">
                <a:solidFill>
                  <a:schemeClr val="bg1"/>
                </a:solidFill>
              </a:rPr>
              <a:t>Hinduism</a:t>
            </a:r>
          </a:p>
          <a:p>
            <a:pPr>
              <a:lnSpc>
                <a:spcPct val="90000"/>
              </a:lnSpc>
            </a:pPr>
            <a:r>
              <a:rPr lang="en-US">
                <a:solidFill>
                  <a:schemeClr val="bg1"/>
                </a:solidFill>
              </a:rPr>
              <a:t>Confucianism</a:t>
            </a:r>
          </a:p>
          <a:p>
            <a:pPr>
              <a:lnSpc>
                <a:spcPct val="90000"/>
              </a:lnSpc>
            </a:pPr>
            <a:r>
              <a:rPr lang="en-US">
                <a:solidFill>
                  <a:schemeClr val="bg1"/>
                </a:solidFill>
              </a:rPr>
              <a:t>Protestantism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frica1"/>
          <p:cNvPicPr>
            <a:picLocks noChangeAspect="1" noChangeArrowheads="1"/>
          </p:cNvPicPr>
          <p:nvPr/>
        </p:nvPicPr>
        <p:blipFill>
          <a:blip r:embed="rId2"/>
          <a:srcRect/>
          <a:stretch>
            <a:fillRect/>
          </a:stretch>
        </p:blipFill>
        <p:spPr bwMode="auto">
          <a:xfrm>
            <a:off x="2309813" y="642938"/>
            <a:ext cx="4524375" cy="5572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solidFill>
                  <a:schemeClr val="bg1"/>
                </a:solidFill>
              </a:rPr>
              <a:t>Judaism, Christianity, Islam</a:t>
            </a:r>
          </a:p>
        </p:txBody>
      </p:sp>
      <p:sp>
        <p:nvSpPr>
          <p:cNvPr id="48131" name="Rectangle 3"/>
          <p:cNvSpPr>
            <a:spLocks noGrp="1" noChangeArrowheads="1"/>
          </p:cNvSpPr>
          <p:nvPr>
            <p:ph type="body" sz="half" idx="2"/>
          </p:nvPr>
        </p:nvSpPr>
        <p:spPr>
          <a:xfrm>
            <a:off x="2590800" y="1600200"/>
            <a:ext cx="4038600" cy="4525963"/>
          </a:xfrm>
        </p:spPr>
        <p:txBody>
          <a:bodyPr/>
          <a:lstStyle/>
          <a:p>
            <a:r>
              <a:rPr lang="en-US" sz="3200">
                <a:solidFill>
                  <a:schemeClr val="bg1"/>
                </a:solidFill>
              </a:rPr>
              <a:t>Middle East</a:t>
            </a:r>
          </a:p>
          <a:p>
            <a:r>
              <a:rPr lang="en-US" sz="3200">
                <a:solidFill>
                  <a:schemeClr val="bg1"/>
                </a:solidFill>
              </a:rPr>
              <a:t>monotheistic</a:t>
            </a:r>
          </a:p>
          <a:p>
            <a:r>
              <a:rPr lang="en-US" sz="3200">
                <a:solidFill>
                  <a:schemeClr val="bg1"/>
                </a:solidFill>
              </a:rPr>
              <a:t>behavior codes</a:t>
            </a:r>
          </a:p>
          <a:p>
            <a:pPr lvl="1">
              <a:buFontTx/>
              <a:buNone/>
            </a:pPr>
            <a:endParaRPr lang="en-US" sz="32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tatic-map" descr="South Asia large map"/>
          <p:cNvPicPr>
            <a:picLocks noChangeAspect="1" noChangeArrowheads="1"/>
          </p:cNvPicPr>
          <p:nvPr/>
        </p:nvPicPr>
        <p:blipFill>
          <a:blip r:embed="rId2"/>
          <a:srcRect/>
          <a:stretch>
            <a:fillRect/>
          </a:stretch>
        </p:blipFill>
        <p:spPr bwMode="auto">
          <a:xfrm>
            <a:off x="2590800" y="1219200"/>
            <a:ext cx="40481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le:Sermon in the Deer Park depicted at Wat Chedi Liem-KayEss-1.jpeg">
            <a:hlinkClick r:id="rId2"/>
          </p:cNvPr>
          <p:cNvPicPr>
            <a:picLocks noChangeAspect="1" noChangeArrowheads="1"/>
          </p:cNvPicPr>
          <p:nvPr/>
        </p:nvPicPr>
        <p:blipFill>
          <a:blip r:embed="rId3"/>
          <a:srcRect/>
          <a:stretch>
            <a:fillRect/>
          </a:stretch>
        </p:blipFill>
        <p:spPr bwMode="auto">
          <a:xfrm>
            <a:off x="2286000" y="685800"/>
            <a:ext cx="42386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Salt March.jpg">
            <a:hlinkClick r:id="rId2"/>
          </p:cNvPr>
          <p:cNvPicPr>
            <a:picLocks noChangeAspect="1" noChangeArrowheads="1"/>
          </p:cNvPicPr>
          <p:nvPr/>
        </p:nvPicPr>
        <p:blipFill>
          <a:blip r:embed="rId3"/>
          <a:srcRect/>
          <a:stretch>
            <a:fillRect/>
          </a:stretch>
        </p:blipFill>
        <p:spPr bwMode="auto">
          <a:xfrm>
            <a:off x="2590800" y="609600"/>
            <a:ext cx="3914775"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chemeClr val="bg1"/>
                </a:solidFill>
              </a:rPr>
              <a:t>Basic Information</a:t>
            </a:r>
          </a:p>
        </p:txBody>
      </p:sp>
      <p:sp>
        <p:nvSpPr>
          <p:cNvPr id="36867" name="Rectangle 3"/>
          <p:cNvSpPr>
            <a:spLocks noGrp="1" noChangeArrowheads="1"/>
          </p:cNvSpPr>
          <p:nvPr>
            <p:ph type="body" idx="1"/>
          </p:nvPr>
        </p:nvSpPr>
        <p:spPr/>
        <p:txBody>
          <a:bodyPr/>
          <a:lstStyle/>
          <a:p>
            <a:r>
              <a:rPr lang="en-US" dirty="0">
                <a:solidFill>
                  <a:schemeClr val="bg1"/>
                </a:solidFill>
              </a:rPr>
              <a:t>The regents exam in Global History is June 15 at </a:t>
            </a:r>
            <a:r>
              <a:rPr lang="en-US" dirty="0" smtClean="0">
                <a:solidFill>
                  <a:schemeClr val="bg1"/>
                </a:solidFill>
              </a:rPr>
              <a:t>8:00  AM</a:t>
            </a:r>
            <a:endParaRPr lang="en-US" dirty="0">
              <a:solidFill>
                <a:schemeClr val="bg1"/>
              </a:solidFill>
            </a:endParaRPr>
          </a:p>
          <a:p>
            <a:r>
              <a:rPr lang="en-US" dirty="0">
                <a:solidFill>
                  <a:schemeClr val="bg1"/>
                </a:solidFill>
              </a:rPr>
              <a:t>Bring with you a student ID, pens, and pencils</a:t>
            </a:r>
          </a:p>
          <a:p>
            <a:r>
              <a:rPr lang="en-US" dirty="0">
                <a:solidFill>
                  <a:schemeClr val="bg1"/>
                </a:solidFill>
              </a:rPr>
              <a:t>Do NOT bring electronic devices</a:t>
            </a:r>
          </a:p>
          <a:p>
            <a:pPr>
              <a:buFontTx/>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ile:Confucius Tang Dynasty.jpg">
            <a:hlinkClick r:id="rId2"/>
          </p:cNvPr>
          <p:cNvPicPr>
            <a:picLocks noChangeAspect="1" noChangeArrowheads="1"/>
          </p:cNvPicPr>
          <p:nvPr/>
        </p:nvPicPr>
        <p:blipFill>
          <a:blip r:embed="rId3"/>
          <a:srcRect/>
          <a:stretch>
            <a:fillRect/>
          </a:stretch>
        </p:blipFill>
        <p:spPr bwMode="auto">
          <a:xfrm>
            <a:off x="2819400" y="381000"/>
            <a:ext cx="3771900" cy="591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225px-Luther46c">
            <a:hlinkClick r:id="rId2"/>
          </p:cNvPr>
          <p:cNvPicPr>
            <a:picLocks noChangeAspect="1" noChangeArrowheads="1"/>
          </p:cNvPicPr>
          <p:nvPr/>
        </p:nvPicPr>
        <p:blipFill>
          <a:blip r:embed="rId3"/>
          <a:srcRect/>
          <a:stretch>
            <a:fillRect/>
          </a:stretch>
        </p:blipFill>
        <p:spPr bwMode="auto">
          <a:xfrm>
            <a:off x="2590800" y="1295400"/>
            <a:ext cx="366712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solidFill>
                  <a:schemeClr val="bg1"/>
                </a:solidFill>
              </a:rPr>
              <a:t>Golden Ages</a:t>
            </a:r>
          </a:p>
        </p:txBody>
      </p:sp>
      <p:sp>
        <p:nvSpPr>
          <p:cNvPr id="54275" name="Rectangle 3"/>
          <p:cNvSpPr>
            <a:spLocks noGrp="1" noChangeArrowheads="1"/>
          </p:cNvSpPr>
          <p:nvPr>
            <p:ph type="body" idx="1"/>
          </p:nvPr>
        </p:nvSpPr>
        <p:spPr>
          <a:xfrm>
            <a:off x="304800" y="1752600"/>
            <a:ext cx="8229600" cy="4525963"/>
          </a:xfrm>
        </p:spPr>
        <p:txBody>
          <a:bodyPr/>
          <a:lstStyle/>
          <a:p>
            <a:r>
              <a:rPr lang="en-US" sz="3600">
                <a:solidFill>
                  <a:schemeClr val="bg1"/>
                </a:solidFill>
              </a:rPr>
              <a:t>Ancient Egypt</a:t>
            </a:r>
          </a:p>
          <a:p>
            <a:r>
              <a:rPr lang="en-US" sz="3600">
                <a:solidFill>
                  <a:schemeClr val="bg1"/>
                </a:solidFill>
              </a:rPr>
              <a:t>Ancient Greece</a:t>
            </a:r>
          </a:p>
          <a:p>
            <a:r>
              <a:rPr lang="en-US" sz="3600">
                <a:solidFill>
                  <a:schemeClr val="bg1"/>
                </a:solidFill>
              </a:rPr>
              <a:t>Ancient Rome</a:t>
            </a:r>
          </a:p>
          <a:p>
            <a:r>
              <a:rPr lang="en-US" sz="3600">
                <a:solidFill>
                  <a:schemeClr val="bg1"/>
                </a:solidFill>
              </a:rPr>
              <a:t>India under the Gupta Dynasty</a:t>
            </a:r>
          </a:p>
          <a:p>
            <a:r>
              <a:rPr lang="en-US" sz="3600">
                <a:solidFill>
                  <a:schemeClr val="bg1"/>
                </a:solidFill>
              </a:rPr>
              <a:t>The Islamic World</a:t>
            </a:r>
          </a:p>
          <a:p>
            <a:r>
              <a:rPr lang="en-US" sz="3600">
                <a:solidFill>
                  <a:schemeClr val="bg1"/>
                </a:solidFill>
              </a:rPr>
              <a:t>Europe during the Renaissance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apyrus Ani curs hiero.jpg">
            <a:hlinkClick r:id="rId2"/>
          </p:cNvPr>
          <p:cNvPicPr>
            <a:picLocks noChangeAspect="1" noChangeArrowheads="1"/>
          </p:cNvPicPr>
          <p:nvPr/>
        </p:nvPicPr>
        <p:blipFill>
          <a:blip r:embed="rId3"/>
          <a:srcRect/>
          <a:stretch>
            <a:fillRect/>
          </a:stretch>
        </p:blipFill>
        <p:spPr bwMode="auto">
          <a:xfrm>
            <a:off x="304800" y="1219200"/>
            <a:ext cx="2971800" cy="3886200"/>
          </a:xfrm>
          <a:prstGeom prst="rect">
            <a:avLst/>
          </a:prstGeom>
          <a:noFill/>
          <a:ln w="9525">
            <a:noFill/>
            <a:miter lim="800000"/>
            <a:headEnd/>
            <a:tailEnd/>
          </a:ln>
        </p:spPr>
      </p:pic>
      <p:pic>
        <p:nvPicPr>
          <p:cNvPr id="55299" name="Picture 3" descr="File:All Gizah Pyramids.jpg">
            <a:hlinkClick r:id="rId4"/>
          </p:cNvPr>
          <p:cNvPicPr>
            <a:picLocks noChangeAspect="1" noChangeArrowheads="1"/>
          </p:cNvPicPr>
          <p:nvPr/>
        </p:nvPicPr>
        <p:blipFill>
          <a:blip r:embed="rId5"/>
          <a:srcRect/>
          <a:stretch>
            <a:fillRect/>
          </a:stretch>
        </p:blipFill>
        <p:spPr bwMode="auto">
          <a:xfrm>
            <a:off x="3733800" y="1219200"/>
            <a:ext cx="5105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arthenon-500"/>
          <p:cNvPicPr>
            <a:picLocks noChangeAspect="1" noChangeArrowheads="1"/>
          </p:cNvPicPr>
          <p:nvPr/>
        </p:nvPicPr>
        <p:blipFill>
          <a:blip r:embed="rId2"/>
          <a:srcRect/>
          <a:stretch>
            <a:fillRect/>
          </a:stretch>
        </p:blipFill>
        <p:spPr bwMode="auto">
          <a:xfrm>
            <a:off x="533400" y="1219200"/>
            <a:ext cx="80391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800px-Roman_Colosseum_With_Moon[1]"/>
          <p:cNvPicPr>
            <a:picLocks noChangeAspect="1" noChangeArrowheads="1"/>
          </p:cNvPicPr>
          <p:nvPr/>
        </p:nvPicPr>
        <p:blipFill>
          <a:blip r:embed="rId2"/>
          <a:srcRect/>
          <a:stretch>
            <a:fillRect/>
          </a:stretch>
        </p:blipFill>
        <p:spPr bwMode="auto">
          <a:xfrm>
            <a:off x="2540000" y="1905000"/>
            <a:ext cx="4064000" cy="304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JetawanaStupa1.JPG">
            <a:hlinkClick r:id="rId2"/>
          </p:cNvPr>
          <p:cNvPicPr>
            <a:picLocks noChangeAspect="1" noChangeArrowheads="1"/>
          </p:cNvPicPr>
          <p:nvPr/>
        </p:nvPicPr>
        <p:blipFill>
          <a:blip r:embed="rId3"/>
          <a:srcRect/>
          <a:stretch>
            <a:fillRect/>
          </a:stretch>
        </p:blipFill>
        <p:spPr bwMode="auto">
          <a:xfrm>
            <a:off x="2428875" y="571500"/>
            <a:ext cx="428625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Edirne 7333 Nevit.JPG">
            <a:hlinkClick r:id="rId2"/>
          </p:cNvPr>
          <p:cNvPicPr>
            <a:picLocks noChangeAspect="1" noChangeArrowheads="1"/>
          </p:cNvPicPr>
          <p:nvPr/>
        </p:nvPicPr>
        <p:blipFill>
          <a:blip r:embed="rId3"/>
          <a:srcRect/>
          <a:stretch>
            <a:fillRect/>
          </a:stretch>
        </p:blipFill>
        <p:spPr bwMode="auto">
          <a:xfrm>
            <a:off x="1066800" y="990600"/>
            <a:ext cx="6962775"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solidFill>
                  <a:schemeClr val="bg1"/>
                </a:solidFill>
              </a:rPr>
              <a:t>Leonardo da Vinci</a:t>
            </a:r>
          </a:p>
        </p:txBody>
      </p:sp>
      <p:pic>
        <p:nvPicPr>
          <p:cNvPr id="60419" name="Picture 3" descr="File:Mona Lisa.jpeg">
            <a:hlinkClick r:id="rId2"/>
          </p:cNvPr>
          <p:cNvPicPr>
            <a:picLocks noChangeAspect="1" noChangeArrowheads="1"/>
          </p:cNvPicPr>
          <p:nvPr/>
        </p:nvPicPr>
        <p:blipFill>
          <a:blip r:embed="rId3"/>
          <a:srcRect/>
          <a:stretch>
            <a:fillRect/>
          </a:stretch>
        </p:blipFill>
        <p:spPr bwMode="auto">
          <a:xfrm>
            <a:off x="762000" y="1524000"/>
            <a:ext cx="2895600" cy="4191000"/>
          </a:xfrm>
          <a:prstGeom prst="rect">
            <a:avLst/>
          </a:prstGeom>
          <a:noFill/>
          <a:ln w="9525">
            <a:noFill/>
            <a:miter lim="800000"/>
            <a:headEnd/>
            <a:tailEnd/>
          </a:ln>
        </p:spPr>
      </p:pic>
      <p:pic>
        <p:nvPicPr>
          <p:cNvPr id="60420" name="Picture 4" descr="File:Da Vinci Vitruve Luc Viatour.jpg">
            <a:hlinkClick r:id="rId4"/>
          </p:cNvPr>
          <p:cNvPicPr>
            <a:picLocks noChangeAspect="1" noChangeArrowheads="1"/>
          </p:cNvPicPr>
          <p:nvPr/>
        </p:nvPicPr>
        <p:blipFill>
          <a:blip r:embed="rId5"/>
          <a:srcRect/>
          <a:stretch>
            <a:fillRect/>
          </a:stretch>
        </p:blipFill>
        <p:spPr bwMode="auto">
          <a:xfrm>
            <a:off x="4648200" y="1371600"/>
            <a:ext cx="37433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File:Sistine Chapel ceiling left.png">
            <a:hlinkClick r:id="rId2"/>
          </p:cNvPr>
          <p:cNvPicPr>
            <a:picLocks noChangeAspect="1" noChangeArrowheads="1"/>
          </p:cNvPicPr>
          <p:nvPr/>
        </p:nvPicPr>
        <p:blipFill>
          <a:blip r:embed="rId3"/>
          <a:srcRect/>
          <a:stretch>
            <a:fillRect/>
          </a:stretch>
        </p:blipFill>
        <p:spPr bwMode="auto">
          <a:xfrm>
            <a:off x="762000" y="628650"/>
            <a:ext cx="7620000" cy="5600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solidFill>
                  <a:schemeClr val="bg1"/>
                </a:solidFill>
              </a:rPr>
              <a:t>Structure of the Test</a:t>
            </a:r>
          </a:p>
        </p:txBody>
      </p:sp>
      <p:sp>
        <p:nvSpPr>
          <p:cNvPr id="37891" name="Rectangle 3"/>
          <p:cNvSpPr>
            <a:spLocks noGrp="1" noChangeArrowheads="1"/>
          </p:cNvSpPr>
          <p:nvPr>
            <p:ph type="body" idx="1"/>
          </p:nvPr>
        </p:nvSpPr>
        <p:spPr/>
        <p:txBody>
          <a:bodyPr/>
          <a:lstStyle/>
          <a:p>
            <a:r>
              <a:rPr lang="en-US">
                <a:solidFill>
                  <a:schemeClr val="bg1"/>
                </a:solidFill>
              </a:rPr>
              <a:t>The regents exam tests material from 9</a:t>
            </a:r>
            <a:r>
              <a:rPr lang="en-US" baseline="30000">
                <a:solidFill>
                  <a:schemeClr val="bg1"/>
                </a:solidFill>
              </a:rPr>
              <a:t>th</a:t>
            </a:r>
            <a:r>
              <a:rPr lang="en-US">
                <a:solidFill>
                  <a:schemeClr val="bg1"/>
                </a:solidFill>
              </a:rPr>
              <a:t> and 10</a:t>
            </a:r>
            <a:r>
              <a:rPr lang="en-US" baseline="30000">
                <a:solidFill>
                  <a:schemeClr val="bg1"/>
                </a:solidFill>
              </a:rPr>
              <a:t>th</a:t>
            </a:r>
            <a:r>
              <a:rPr lang="en-US">
                <a:solidFill>
                  <a:schemeClr val="bg1"/>
                </a:solidFill>
              </a:rPr>
              <a:t> grade</a:t>
            </a:r>
          </a:p>
          <a:p>
            <a:r>
              <a:rPr lang="en-US">
                <a:solidFill>
                  <a:schemeClr val="bg1"/>
                </a:solidFill>
              </a:rPr>
              <a:t>Part I: 50 multiple-choice questions</a:t>
            </a:r>
          </a:p>
          <a:p>
            <a:r>
              <a:rPr lang="en-US">
                <a:solidFill>
                  <a:schemeClr val="bg1"/>
                </a:solidFill>
              </a:rPr>
              <a:t>Part II: thematic essay question</a:t>
            </a:r>
          </a:p>
          <a:p>
            <a:r>
              <a:rPr lang="en-US">
                <a:solidFill>
                  <a:schemeClr val="bg1"/>
                </a:solidFill>
              </a:rPr>
              <a:t>Part III: documents-based essay question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590800"/>
            <a:ext cx="8229600" cy="1143000"/>
          </a:xfrm>
        </p:spPr>
        <p:txBody>
          <a:bodyPr/>
          <a:lstStyle/>
          <a:p>
            <a:r>
              <a:rPr lang="en-US">
                <a:solidFill>
                  <a:schemeClr val="bg1"/>
                </a:solidFill>
              </a:rPr>
              <a:t>Turning Points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le:Orkney Skara Brae.jpg">
            <a:hlinkClick r:id="rId2"/>
          </p:cNvPr>
          <p:cNvPicPr>
            <a:picLocks noChangeAspect="1" noChangeArrowheads="1"/>
          </p:cNvPicPr>
          <p:nvPr/>
        </p:nvPicPr>
        <p:blipFill>
          <a:blip r:embed="rId3"/>
          <a:srcRect/>
          <a:stretch>
            <a:fillRect/>
          </a:stretch>
        </p:blipFill>
        <p:spPr bwMode="auto">
          <a:xfrm>
            <a:off x="609600" y="914400"/>
            <a:ext cx="7620000"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884904454_a7b70dda2e_o"/>
          <p:cNvPicPr>
            <a:picLocks noChangeAspect="1" noChangeArrowheads="1"/>
          </p:cNvPicPr>
          <p:nvPr/>
        </p:nvPicPr>
        <p:blipFill>
          <a:blip r:embed="rId2"/>
          <a:srcRect/>
          <a:stretch>
            <a:fillRect/>
          </a:stretch>
        </p:blipFill>
        <p:spPr bwMode="auto">
          <a:xfrm>
            <a:off x="2057400" y="1143000"/>
            <a:ext cx="487680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450px-Santa-Maria[1]"/>
          <p:cNvPicPr>
            <a:picLocks noChangeAspect="1" noChangeArrowheads="1"/>
          </p:cNvPicPr>
          <p:nvPr/>
        </p:nvPicPr>
        <p:blipFill>
          <a:blip r:embed="rId2"/>
          <a:srcRect/>
          <a:stretch>
            <a:fillRect/>
          </a:stretch>
        </p:blipFill>
        <p:spPr bwMode="auto">
          <a:xfrm>
            <a:off x="2362200" y="457200"/>
            <a:ext cx="4572000" cy="609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220px-Cortes-Hernando-LOC[1]"/>
          <p:cNvPicPr>
            <a:picLocks noChangeAspect="1" noChangeArrowheads="1"/>
          </p:cNvPicPr>
          <p:nvPr/>
        </p:nvPicPr>
        <p:blipFill>
          <a:blip r:embed="rId2"/>
          <a:srcRect/>
          <a:stretch>
            <a:fillRect/>
          </a:stretch>
        </p:blipFill>
        <p:spPr bwMode="auto">
          <a:xfrm>
            <a:off x="3175000" y="1682750"/>
            <a:ext cx="2794000" cy="3492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ile:Tenoch2A.jpg">
            <a:hlinkClick r:id="rId2"/>
          </p:cNvPr>
          <p:cNvPicPr>
            <a:picLocks noChangeAspect="1" noChangeArrowheads="1"/>
          </p:cNvPicPr>
          <p:nvPr/>
        </p:nvPicPr>
        <p:blipFill>
          <a:blip r:embed="rId3"/>
          <a:srcRect/>
          <a:stretch>
            <a:fillRect/>
          </a:stretch>
        </p:blipFill>
        <p:spPr bwMode="auto">
          <a:xfrm>
            <a:off x="1371600" y="1676400"/>
            <a:ext cx="6134100" cy="36433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Picture 8" descr="File:Clock Tower - Palace of Westminster, London - May 2007.jpg">
            <a:hlinkClick r:id="rId2"/>
          </p:cNvPr>
          <p:cNvPicPr>
            <a:picLocks noChangeAspect="1" noChangeArrowheads="1"/>
          </p:cNvPicPr>
          <p:nvPr/>
        </p:nvPicPr>
        <p:blipFill>
          <a:blip r:embed="rId3"/>
          <a:srcRect/>
          <a:stretch>
            <a:fillRect/>
          </a:stretch>
        </p:blipFill>
        <p:spPr bwMode="auto">
          <a:xfrm>
            <a:off x="2362200" y="533400"/>
            <a:ext cx="4191000" cy="5715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solidFill>
                  <a:schemeClr val="bg1"/>
                </a:solidFill>
              </a:rPr>
              <a:t>The French Revolution</a:t>
            </a:r>
          </a:p>
        </p:txBody>
      </p:sp>
      <p:sp>
        <p:nvSpPr>
          <p:cNvPr id="68611" name="Rectangle 3"/>
          <p:cNvSpPr>
            <a:spLocks noGrp="1" noChangeArrowheads="1"/>
          </p:cNvSpPr>
          <p:nvPr>
            <p:ph type="body" idx="1"/>
          </p:nvPr>
        </p:nvSpPr>
        <p:spPr/>
        <p:txBody>
          <a:bodyPr/>
          <a:lstStyle/>
          <a:p>
            <a:r>
              <a:rPr lang="en-US" sz="4000">
                <a:solidFill>
                  <a:schemeClr val="bg1"/>
                </a:solidFill>
              </a:rPr>
              <a:t>The Three Estates of France in 1789</a:t>
            </a:r>
          </a:p>
          <a:p>
            <a:pPr lvl="1"/>
            <a:r>
              <a:rPr lang="en-US" sz="4000">
                <a:solidFill>
                  <a:schemeClr val="bg1"/>
                </a:solidFill>
              </a:rPr>
              <a:t>1</a:t>
            </a:r>
            <a:r>
              <a:rPr lang="en-US" sz="4000" baseline="30000">
                <a:solidFill>
                  <a:schemeClr val="bg1"/>
                </a:solidFill>
              </a:rPr>
              <a:t>st</a:t>
            </a:r>
            <a:r>
              <a:rPr lang="en-US" sz="4000">
                <a:solidFill>
                  <a:schemeClr val="bg1"/>
                </a:solidFill>
              </a:rPr>
              <a:t> Estate (clergy)</a:t>
            </a:r>
          </a:p>
          <a:p>
            <a:pPr lvl="1"/>
            <a:r>
              <a:rPr lang="en-US" sz="4000">
                <a:solidFill>
                  <a:schemeClr val="bg1"/>
                </a:solidFill>
              </a:rPr>
              <a:t>2</a:t>
            </a:r>
            <a:r>
              <a:rPr lang="en-US" sz="4000" baseline="30000">
                <a:solidFill>
                  <a:schemeClr val="bg1"/>
                </a:solidFill>
              </a:rPr>
              <a:t>nd</a:t>
            </a:r>
            <a:r>
              <a:rPr lang="en-US" sz="4000">
                <a:solidFill>
                  <a:schemeClr val="bg1"/>
                </a:solidFill>
              </a:rPr>
              <a:t> Estate (nobles)</a:t>
            </a:r>
          </a:p>
          <a:p>
            <a:pPr lvl="1"/>
            <a:r>
              <a:rPr lang="en-US" sz="4000">
                <a:solidFill>
                  <a:schemeClr val="bg1"/>
                </a:solidFill>
              </a:rPr>
              <a:t>3</a:t>
            </a:r>
            <a:r>
              <a:rPr lang="en-US" sz="4000" baseline="30000">
                <a:solidFill>
                  <a:schemeClr val="bg1"/>
                </a:solidFill>
              </a:rPr>
              <a:t>rd</a:t>
            </a:r>
            <a:r>
              <a:rPr lang="en-US" sz="4000">
                <a:solidFill>
                  <a:schemeClr val="bg1"/>
                </a:solidFill>
              </a:rPr>
              <a:t> Estate (bourgeoisie, city workers, peasants)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ile:Versailles Palace.jpg">
            <a:hlinkClick r:id="rId2"/>
          </p:cNvPr>
          <p:cNvPicPr>
            <a:picLocks noChangeAspect="1" noChangeArrowheads="1"/>
          </p:cNvPicPr>
          <p:nvPr/>
        </p:nvPicPr>
        <p:blipFill>
          <a:blip r:embed="rId3"/>
          <a:srcRect/>
          <a:stretch>
            <a:fillRect/>
          </a:stretch>
        </p:blipFill>
        <p:spPr bwMode="auto">
          <a:xfrm>
            <a:off x="762000" y="1143000"/>
            <a:ext cx="7620000"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ile:Prise de la Bastille.jpg">
            <a:hlinkClick r:id="rId2"/>
          </p:cNvPr>
          <p:cNvPicPr>
            <a:picLocks noChangeAspect="1" noChangeArrowheads="1"/>
          </p:cNvPicPr>
          <p:nvPr/>
        </p:nvPicPr>
        <p:blipFill>
          <a:blip r:embed="rId3"/>
          <a:srcRect/>
          <a:stretch>
            <a:fillRect/>
          </a:stretch>
        </p:blipFill>
        <p:spPr bwMode="auto">
          <a:xfrm>
            <a:off x="1600200" y="1066800"/>
            <a:ext cx="60007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solidFill>
                  <a:schemeClr val="bg1"/>
                </a:solidFill>
              </a:rPr>
              <a:t>Study Strategies</a:t>
            </a:r>
          </a:p>
        </p:txBody>
      </p:sp>
      <p:sp>
        <p:nvSpPr>
          <p:cNvPr id="118787" name="Rectangle 3"/>
          <p:cNvSpPr>
            <a:spLocks noGrp="1" noChangeArrowheads="1"/>
          </p:cNvSpPr>
          <p:nvPr>
            <p:ph type="body" idx="1"/>
          </p:nvPr>
        </p:nvSpPr>
        <p:spPr/>
        <p:txBody>
          <a:bodyPr/>
          <a:lstStyle/>
          <a:p>
            <a:r>
              <a:rPr lang="en-US">
                <a:solidFill>
                  <a:schemeClr val="bg1"/>
                </a:solidFill>
              </a:rPr>
              <a:t>practice multiple-choice questions</a:t>
            </a:r>
          </a:p>
          <a:p>
            <a:r>
              <a:rPr lang="en-US">
                <a:solidFill>
                  <a:schemeClr val="bg1"/>
                </a:solidFill>
              </a:rPr>
              <a:t>refresh your memory on key historical topics</a:t>
            </a:r>
          </a:p>
          <a:p>
            <a:r>
              <a:rPr lang="en-US">
                <a:solidFill>
                  <a:schemeClr val="bg1"/>
                </a:solidFill>
              </a:rPr>
              <a:t>review essay outlines</a:t>
            </a:r>
          </a:p>
          <a:p>
            <a:r>
              <a:rPr lang="en-US">
                <a:solidFill>
                  <a:schemeClr val="bg1"/>
                </a:solidFill>
              </a:rPr>
              <a:t>attend review sessions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le:Maquina vapor Watt ETSIIM.jpg">
            <a:hlinkClick r:id="rId2"/>
          </p:cNvPr>
          <p:cNvPicPr>
            <a:picLocks noChangeAspect="1" noChangeArrowheads="1"/>
          </p:cNvPicPr>
          <p:nvPr/>
        </p:nvPicPr>
        <p:blipFill>
          <a:blip r:embed="rId3"/>
          <a:srcRect/>
          <a:stretch>
            <a:fillRect/>
          </a:stretch>
        </p:blipFill>
        <p:spPr bwMode="auto">
          <a:xfrm>
            <a:off x="1143000" y="1143000"/>
            <a:ext cx="66770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oaltub">
            <a:hlinkClick r:id="rId2"/>
          </p:cNvPr>
          <p:cNvPicPr>
            <a:picLocks noChangeAspect="1" noChangeArrowheads="1"/>
          </p:cNvPicPr>
          <p:nvPr/>
        </p:nvPicPr>
        <p:blipFill>
          <a:blip r:embed="rId3"/>
          <a:srcRect/>
          <a:stretch>
            <a:fillRect/>
          </a:stretch>
        </p:blipFill>
        <p:spPr bwMode="auto">
          <a:xfrm>
            <a:off x="762000" y="457200"/>
            <a:ext cx="3200400" cy="2514600"/>
          </a:xfrm>
          <a:prstGeom prst="rect">
            <a:avLst/>
          </a:prstGeom>
          <a:noFill/>
          <a:ln w="9525">
            <a:noFill/>
            <a:miter lim="800000"/>
            <a:headEnd/>
            <a:tailEnd/>
          </a:ln>
        </p:spPr>
      </p:pic>
      <p:pic>
        <p:nvPicPr>
          <p:cNvPr id="72707" name="Picture 3" descr="girlinfactory"/>
          <p:cNvPicPr>
            <a:picLocks noChangeAspect="1" noChangeArrowheads="1"/>
          </p:cNvPicPr>
          <p:nvPr/>
        </p:nvPicPr>
        <p:blipFill>
          <a:blip r:embed="rId4"/>
          <a:srcRect/>
          <a:stretch>
            <a:fillRect/>
          </a:stretch>
        </p:blipFill>
        <p:spPr bwMode="auto">
          <a:xfrm>
            <a:off x="5410200" y="533400"/>
            <a:ext cx="2857500" cy="2428875"/>
          </a:xfrm>
          <a:prstGeom prst="rect">
            <a:avLst/>
          </a:prstGeom>
          <a:noFill/>
          <a:ln w="9525">
            <a:noFill/>
            <a:miter lim="800000"/>
            <a:headEnd/>
            <a:tailEnd/>
          </a:ln>
        </p:spPr>
      </p:pic>
      <p:pic>
        <p:nvPicPr>
          <p:cNvPr id="72708" name="Picture 4" descr="File:Karl Marx 001.jpg">
            <a:hlinkClick r:id="rId5"/>
          </p:cNvPr>
          <p:cNvPicPr>
            <a:picLocks noChangeAspect="1" noChangeArrowheads="1"/>
          </p:cNvPicPr>
          <p:nvPr/>
        </p:nvPicPr>
        <p:blipFill>
          <a:blip r:embed="rId6"/>
          <a:srcRect/>
          <a:stretch>
            <a:fillRect/>
          </a:stretch>
        </p:blipFill>
        <p:spPr bwMode="auto">
          <a:xfrm>
            <a:off x="3352800" y="3429000"/>
            <a:ext cx="2514600" cy="31908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Vladimir Lenin, leader of the October Bolshevik Revolution">
            <a:hlinkClick r:id="rId2" tooltip="&quot;Vladimir Lenin, leader of the October Bolshevik Revolution&quot;"/>
          </p:cNvPr>
          <p:cNvPicPr>
            <a:picLocks noChangeAspect="1" noChangeArrowheads="1"/>
          </p:cNvPicPr>
          <p:nvPr/>
        </p:nvPicPr>
        <p:blipFill>
          <a:blip r:embed="rId3"/>
          <a:srcRect/>
          <a:stretch>
            <a:fillRect/>
          </a:stretch>
        </p:blipFill>
        <p:spPr bwMode="auto">
          <a:xfrm>
            <a:off x="2362200" y="304800"/>
            <a:ext cx="3895725"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le:Emam-005.jpg">
            <a:hlinkClick r:id="rId2"/>
          </p:cNvPr>
          <p:cNvPicPr>
            <a:picLocks noChangeAspect="1" noChangeArrowheads="1"/>
          </p:cNvPicPr>
          <p:nvPr/>
        </p:nvPicPr>
        <p:blipFill>
          <a:blip r:embed="rId3"/>
          <a:srcRect/>
          <a:stretch>
            <a:fillRect/>
          </a:stretch>
        </p:blipFill>
        <p:spPr bwMode="auto">
          <a:xfrm>
            <a:off x="2286000" y="762000"/>
            <a:ext cx="4467225"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le:Nelson Mandela-2008.jpg">
            <a:hlinkClick r:id="rId2"/>
          </p:cNvPr>
          <p:cNvPicPr>
            <a:picLocks noChangeAspect="1" noChangeArrowheads="1"/>
          </p:cNvPicPr>
          <p:nvPr/>
        </p:nvPicPr>
        <p:blipFill>
          <a:blip r:embed="rId3"/>
          <a:srcRect/>
          <a:stretch>
            <a:fillRect/>
          </a:stretch>
        </p:blipFill>
        <p:spPr bwMode="auto">
          <a:xfrm>
            <a:off x="2743200" y="914400"/>
            <a:ext cx="3648075"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solidFill>
                  <a:schemeClr val="bg1"/>
                </a:solidFill>
              </a:rPr>
              <a:t>Political Systems</a:t>
            </a:r>
          </a:p>
        </p:txBody>
      </p:sp>
      <p:sp>
        <p:nvSpPr>
          <p:cNvPr id="76803" name="Rectangle 3"/>
          <p:cNvSpPr>
            <a:spLocks noGrp="1" noChangeArrowheads="1"/>
          </p:cNvSpPr>
          <p:nvPr>
            <p:ph type="body" idx="1"/>
          </p:nvPr>
        </p:nvSpPr>
        <p:spPr>
          <a:xfrm>
            <a:off x="2362200" y="2332038"/>
            <a:ext cx="8229600" cy="4525962"/>
          </a:xfrm>
        </p:spPr>
        <p:txBody>
          <a:bodyPr/>
          <a:lstStyle/>
          <a:p>
            <a:r>
              <a:rPr lang="en-US">
                <a:solidFill>
                  <a:schemeClr val="bg1"/>
                </a:solidFill>
              </a:rPr>
              <a:t>democracy</a:t>
            </a:r>
          </a:p>
          <a:p>
            <a:r>
              <a:rPr lang="en-US">
                <a:solidFill>
                  <a:schemeClr val="bg1"/>
                </a:solidFill>
              </a:rPr>
              <a:t>feudalism</a:t>
            </a:r>
          </a:p>
          <a:p>
            <a:r>
              <a:rPr lang="en-US">
                <a:solidFill>
                  <a:schemeClr val="bg1"/>
                </a:solidFill>
              </a:rPr>
              <a:t>absolute monarchy</a:t>
            </a:r>
          </a:p>
          <a:p>
            <a:r>
              <a:rPr lang="en-US">
                <a:solidFill>
                  <a:schemeClr val="bg1"/>
                </a:solidFill>
              </a:rPr>
              <a:t>totalitarianism</a:t>
            </a:r>
          </a:p>
          <a:p>
            <a:pPr>
              <a:buFontTx/>
              <a:buNone/>
            </a:pPr>
            <a:endParaRPr lang="en-US">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ile:Athena Parthenos Altemps Inv8622.jpg">
            <a:hlinkClick r:id="rId2"/>
          </p:cNvPr>
          <p:cNvPicPr>
            <a:picLocks noChangeAspect="1" noChangeArrowheads="1"/>
          </p:cNvPicPr>
          <p:nvPr/>
        </p:nvPicPr>
        <p:blipFill>
          <a:blip r:embed="rId3"/>
          <a:srcRect/>
          <a:stretch>
            <a:fillRect/>
          </a:stretch>
        </p:blipFill>
        <p:spPr bwMode="auto">
          <a:xfrm>
            <a:off x="2895600" y="533400"/>
            <a:ext cx="34099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250px-Rolandfealty[1]"/>
          <p:cNvPicPr>
            <a:picLocks noChangeAspect="1" noChangeArrowheads="1"/>
          </p:cNvPicPr>
          <p:nvPr/>
        </p:nvPicPr>
        <p:blipFill>
          <a:blip r:embed="rId2"/>
          <a:srcRect/>
          <a:stretch>
            <a:fillRect/>
          </a:stretch>
        </p:blipFill>
        <p:spPr bwMode="auto">
          <a:xfrm>
            <a:off x="2362200" y="1066800"/>
            <a:ext cx="4267200" cy="47815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ile:Peter I by Kneller.jpg">
            <a:hlinkClick r:id="rId2"/>
          </p:cNvPr>
          <p:cNvPicPr>
            <a:picLocks noChangeAspect="1" noChangeArrowheads="1"/>
          </p:cNvPicPr>
          <p:nvPr/>
        </p:nvPicPr>
        <p:blipFill>
          <a:blip r:embed="rId3"/>
          <a:srcRect/>
          <a:stretch>
            <a:fillRect/>
          </a:stretch>
        </p:blipFill>
        <p:spPr bwMode="auto">
          <a:xfrm>
            <a:off x="762000" y="457200"/>
            <a:ext cx="3314700" cy="5695950"/>
          </a:xfrm>
          <a:prstGeom prst="rect">
            <a:avLst/>
          </a:prstGeom>
          <a:noFill/>
          <a:ln w="9525">
            <a:noFill/>
            <a:miter lim="800000"/>
            <a:headEnd/>
            <a:tailEnd/>
          </a:ln>
        </p:spPr>
      </p:pic>
      <p:pic>
        <p:nvPicPr>
          <p:cNvPr id="79875" name="Picture 3" descr="File:Louis XIV of France.jpg">
            <a:hlinkClick r:id="rId4"/>
          </p:cNvPr>
          <p:cNvPicPr>
            <a:picLocks noChangeAspect="1" noChangeArrowheads="1"/>
          </p:cNvPicPr>
          <p:nvPr/>
        </p:nvPicPr>
        <p:blipFill>
          <a:blip r:embed="rId5"/>
          <a:srcRect/>
          <a:stretch>
            <a:fillRect/>
          </a:stretch>
        </p:blipFill>
        <p:spPr bwMode="auto">
          <a:xfrm>
            <a:off x="4572000" y="457200"/>
            <a:ext cx="4019550" cy="5638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lightboxImage" descr="11b_01"/>
          <p:cNvPicPr>
            <a:picLocks noChangeAspect="1" noChangeArrowheads="1"/>
          </p:cNvPicPr>
          <p:nvPr/>
        </p:nvPicPr>
        <p:blipFill>
          <a:blip r:embed="rId2"/>
          <a:srcRect/>
          <a:stretch>
            <a:fillRect/>
          </a:stretch>
        </p:blipFill>
        <p:spPr bwMode="auto">
          <a:xfrm>
            <a:off x="1143000" y="685800"/>
            <a:ext cx="6715125"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5/24/17</a:t>
            </a:r>
            <a:br>
              <a:rPr lang="en-US" sz="2800" dirty="0" smtClean="0"/>
            </a:br>
            <a:r>
              <a:rPr lang="en-US" sz="2800" dirty="0" smtClean="0"/>
              <a:t>HOW TO ACE THE GLOBAL REGENTS DBQ STYLE!</a:t>
            </a:r>
            <a:endParaRPr lang="en-US" sz="2800" dirty="0"/>
          </a:p>
        </p:txBody>
      </p:sp>
      <p:sp>
        <p:nvSpPr>
          <p:cNvPr id="3" name="Content Placeholder 2"/>
          <p:cNvSpPr>
            <a:spLocks noGrp="1"/>
          </p:cNvSpPr>
          <p:nvPr>
            <p:ph idx="1"/>
          </p:nvPr>
        </p:nvSpPr>
        <p:spPr/>
        <p:txBody>
          <a:bodyPr/>
          <a:lstStyle/>
          <a:p>
            <a:r>
              <a:rPr lang="en-US" dirty="0" smtClean="0"/>
              <a:t>GROUPS PERIOD 6</a:t>
            </a:r>
          </a:p>
          <a:p>
            <a:r>
              <a:rPr lang="en-US" dirty="0" smtClean="0"/>
              <a:t>1: CRYSTAL, JAMES, ALEX, JON</a:t>
            </a:r>
          </a:p>
          <a:p>
            <a:r>
              <a:rPr lang="en-US" dirty="0" smtClean="0"/>
              <a:t>2: BRITTNEY, ZACH S, ARACELY, DESIREE</a:t>
            </a:r>
          </a:p>
          <a:p>
            <a:r>
              <a:rPr lang="en-US" dirty="0" smtClean="0"/>
              <a:t>3 ANTHONY, ALEXA, BRIANNA, ELI</a:t>
            </a:r>
          </a:p>
          <a:p>
            <a:r>
              <a:rPr lang="en-US" dirty="0" smtClean="0"/>
              <a:t>4: SHANNEN, TAYLOR, SARAH,KATIE</a:t>
            </a:r>
          </a:p>
          <a:p>
            <a:r>
              <a:rPr lang="en-US" dirty="0" smtClean="0"/>
              <a:t>5ERIN, EVE, ETHAN, ZACH N</a:t>
            </a:r>
            <a:endParaRPr lang="en-US" dirty="0"/>
          </a:p>
        </p:txBody>
      </p:sp>
    </p:spTree>
    <p:extLst>
      <p:ext uri="{BB962C8B-B14F-4D97-AF65-F5344CB8AC3E}">
        <p14:creationId xmlns:p14="http://schemas.microsoft.com/office/powerpoint/2010/main" val="1098614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solidFill>
                  <a:schemeClr val="bg1"/>
                </a:solidFill>
              </a:rPr>
              <a:t>Totalitarianism</a:t>
            </a:r>
          </a:p>
        </p:txBody>
      </p:sp>
      <p:sp>
        <p:nvSpPr>
          <p:cNvPr id="81923" name="Rectangle 3"/>
          <p:cNvSpPr>
            <a:spLocks noGrp="1" noChangeArrowheads="1"/>
          </p:cNvSpPr>
          <p:nvPr>
            <p:ph type="body" idx="1"/>
          </p:nvPr>
        </p:nvSpPr>
        <p:spPr>
          <a:xfrm>
            <a:off x="2971800" y="5105400"/>
            <a:ext cx="8229600" cy="4014788"/>
          </a:xfrm>
        </p:spPr>
        <p:txBody>
          <a:bodyPr/>
          <a:lstStyle/>
          <a:p>
            <a:r>
              <a:rPr lang="en-US">
                <a:solidFill>
                  <a:schemeClr val="bg1"/>
                </a:solidFill>
              </a:rPr>
              <a:t>dictator</a:t>
            </a:r>
          </a:p>
          <a:p>
            <a:r>
              <a:rPr lang="en-US">
                <a:solidFill>
                  <a:schemeClr val="bg1"/>
                </a:solidFill>
              </a:rPr>
              <a:t>secret police</a:t>
            </a:r>
          </a:p>
          <a:p>
            <a:r>
              <a:rPr lang="en-US">
                <a:solidFill>
                  <a:schemeClr val="bg1"/>
                </a:solidFill>
              </a:rPr>
              <a:t>censorship</a:t>
            </a:r>
          </a:p>
        </p:txBody>
      </p:sp>
      <p:pic>
        <p:nvPicPr>
          <p:cNvPr id="81924" name="Picture 4" descr="File:Joseph Stalin.jpg">
            <a:hlinkClick r:id="rId2"/>
          </p:cNvPr>
          <p:cNvPicPr>
            <a:picLocks noChangeAspect="1" noChangeArrowheads="1"/>
          </p:cNvPicPr>
          <p:nvPr/>
        </p:nvPicPr>
        <p:blipFill>
          <a:blip r:embed="rId3"/>
          <a:srcRect/>
          <a:stretch>
            <a:fillRect/>
          </a:stretch>
        </p:blipFill>
        <p:spPr bwMode="auto">
          <a:xfrm>
            <a:off x="228600" y="1447800"/>
            <a:ext cx="2286000" cy="3200400"/>
          </a:xfrm>
          <a:prstGeom prst="rect">
            <a:avLst/>
          </a:prstGeom>
          <a:noFill/>
          <a:ln w="9525">
            <a:noFill/>
            <a:miter lim="800000"/>
            <a:headEnd/>
            <a:tailEnd/>
          </a:ln>
        </p:spPr>
      </p:pic>
      <p:pic>
        <p:nvPicPr>
          <p:cNvPr id="81925" name="Picture 5" descr="225px-Bundesarchiv_Bild_183-S33882%2C_Adolf_Hitler_retouched">
            <a:hlinkClick r:id="rId4" tooltip="&quot;Adolf Hitler&quot;"/>
          </p:cNvPr>
          <p:cNvPicPr>
            <a:picLocks noChangeAspect="1" noChangeArrowheads="1"/>
          </p:cNvPicPr>
          <p:nvPr/>
        </p:nvPicPr>
        <p:blipFill>
          <a:blip r:embed="rId5"/>
          <a:srcRect/>
          <a:stretch>
            <a:fillRect/>
          </a:stretch>
        </p:blipFill>
        <p:spPr bwMode="auto">
          <a:xfrm>
            <a:off x="3352800" y="1447800"/>
            <a:ext cx="2143125" cy="3200400"/>
          </a:xfrm>
          <a:prstGeom prst="rect">
            <a:avLst/>
          </a:prstGeom>
          <a:noFill/>
          <a:ln w="9525">
            <a:noFill/>
            <a:miter lim="800000"/>
            <a:headEnd/>
            <a:tailEnd/>
          </a:ln>
        </p:spPr>
      </p:pic>
      <p:pic>
        <p:nvPicPr>
          <p:cNvPr id="81926" name="Picture 6" descr="File:Mussolini young.jpg">
            <a:hlinkClick r:id="rId6"/>
          </p:cNvPr>
          <p:cNvPicPr>
            <a:picLocks noChangeAspect="1" noChangeArrowheads="1"/>
          </p:cNvPicPr>
          <p:nvPr/>
        </p:nvPicPr>
        <p:blipFill>
          <a:blip r:embed="rId7"/>
          <a:srcRect/>
          <a:stretch>
            <a:fillRect/>
          </a:stretch>
        </p:blipFill>
        <p:spPr bwMode="auto">
          <a:xfrm>
            <a:off x="6248400" y="1447800"/>
            <a:ext cx="22479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solidFill>
                  <a:schemeClr val="bg1"/>
                </a:solidFill>
              </a:rPr>
              <a:t>Economic Systems</a:t>
            </a:r>
          </a:p>
        </p:txBody>
      </p:sp>
      <p:sp>
        <p:nvSpPr>
          <p:cNvPr id="82947" name="Rectangle 3"/>
          <p:cNvSpPr>
            <a:spLocks noGrp="1" noChangeArrowheads="1"/>
          </p:cNvSpPr>
          <p:nvPr>
            <p:ph type="body" idx="1"/>
          </p:nvPr>
        </p:nvSpPr>
        <p:spPr>
          <a:xfrm>
            <a:off x="2209800" y="1600200"/>
            <a:ext cx="8229600" cy="4525963"/>
          </a:xfrm>
        </p:spPr>
        <p:txBody>
          <a:bodyPr/>
          <a:lstStyle/>
          <a:p>
            <a:r>
              <a:rPr lang="en-US">
                <a:solidFill>
                  <a:schemeClr val="bg1"/>
                </a:solidFill>
              </a:rPr>
              <a:t>traditional economies</a:t>
            </a:r>
          </a:p>
          <a:p>
            <a:r>
              <a:rPr lang="en-US">
                <a:solidFill>
                  <a:schemeClr val="bg1"/>
                </a:solidFill>
              </a:rPr>
              <a:t>manorialism</a:t>
            </a:r>
          </a:p>
          <a:p>
            <a:r>
              <a:rPr lang="en-US">
                <a:solidFill>
                  <a:schemeClr val="bg1"/>
                </a:solidFill>
              </a:rPr>
              <a:t>mercantilism</a:t>
            </a:r>
          </a:p>
          <a:p>
            <a:r>
              <a:rPr lang="en-US">
                <a:solidFill>
                  <a:schemeClr val="bg1"/>
                </a:solidFill>
              </a:rPr>
              <a:t>capitalism</a:t>
            </a:r>
          </a:p>
          <a:p>
            <a:r>
              <a:rPr lang="en-US">
                <a:solidFill>
                  <a:schemeClr val="bg1"/>
                </a:solidFill>
              </a:rPr>
              <a:t>communism</a:t>
            </a:r>
          </a:p>
          <a:p>
            <a:endParaRPr lang="en-US"/>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Egyptian farming"/>
          <p:cNvPicPr>
            <a:picLocks noChangeAspect="1" noChangeArrowheads="1"/>
          </p:cNvPicPr>
          <p:nvPr/>
        </p:nvPicPr>
        <p:blipFill>
          <a:blip r:embed="rId2"/>
          <a:srcRect/>
          <a:stretch>
            <a:fillRect/>
          </a:stretch>
        </p:blipFill>
        <p:spPr bwMode="auto">
          <a:xfrm>
            <a:off x="1905000" y="685800"/>
            <a:ext cx="5753100"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ile:Trecesson - moat view.JPG">
            <a:hlinkClick r:id="rId2"/>
          </p:cNvPr>
          <p:cNvPicPr>
            <a:picLocks noChangeAspect="1" noChangeArrowheads="1"/>
          </p:cNvPicPr>
          <p:nvPr/>
        </p:nvPicPr>
        <p:blipFill>
          <a:blip r:embed="rId3"/>
          <a:srcRect/>
          <a:stretch>
            <a:fillRect/>
          </a:stretch>
        </p:blipFill>
        <p:spPr bwMode="auto">
          <a:xfrm>
            <a:off x="838200" y="381000"/>
            <a:ext cx="7477125"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ile:Lorrain.seaport.jpg">
            <a:hlinkClick r:id="rId2"/>
          </p:cNvPr>
          <p:cNvPicPr>
            <a:picLocks noChangeAspect="1" noChangeArrowheads="1"/>
          </p:cNvPicPr>
          <p:nvPr/>
        </p:nvPicPr>
        <p:blipFill>
          <a:blip r:embed="rId3"/>
          <a:srcRect/>
          <a:stretch>
            <a:fillRect/>
          </a:stretch>
        </p:blipFill>
        <p:spPr bwMode="auto">
          <a:xfrm>
            <a:off x="1066800" y="762000"/>
            <a:ext cx="671512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ile:Adolf Friedrich Erdmann von Menzel 021.jpg">
            <a:hlinkClick r:id="rId2"/>
          </p:cNvPr>
          <p:cNvPicPr>
            <a:picLocks noChangeAspect="1" noChangeArrowheads="1"/>
          </p:cNvPicPr>
          <p:nvPr/>
        </p:nvPicPr>
        <p:blipFill>
          <a:blip r:embed="rId3"/>
          <a:srcRect/>
          <a:stretch>
            <a:fillRect/>
          </a:stretch>
        </p:blipFill>
        <p:spPr bwMode="auto">
          <a:xfrm>
            <a:off x="609600" y="762000"/>
            <a:ext cx="76200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ile:Flag of the Soviet Union.svg">
            <a:hlinkClick r:id="rId2"/>
          </p:cNvPr>
          <p:cNvPicPr>
            <a:picLocks noChangeAspect="1" noChangeArrowheads="1"/>
          </p:cNvPicPr>
          <p:nvPr/>
        </p:nvPicPr>
        <p:blipFill>
          <a:blip r:embed="rId3"/>
          <a:srcRect/>
          <a:stretch>
            <a:fillRect/>
          </a:stretch>
        </p:blipFill>
        <p:spPr bwMode="auto">
          <a:xfrm>
            <a:off x="990600" y="1676400"/>
            <a:ext cx="71628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2819400"/>
            <a:ext cx="7772400" cy="1470025"/>
          </a:xfrm>
        </p:spPr>
        <p:txBody>
          <a:bodyPr/>
          <a:lstStyle/>
          <a:p>
            <a:r>
              <a:rPr lang="en-US">
                <a:solidFill>
                  <a:schemeClr val="bg1"/>
                </a:solidFill>
              </a:rPr>
              <a:t>Human Rights Violations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464px-Darcyamerica[1]"/>
          <p:cNvPicPr>
            <a:picLocks noChangeAspect="1" noChangeArrowheads="1"/>
          </p:cNvPicPr>
          <p:nvPr/>
        </p:nvPicPr>
        <p:blipFill>
          <a:blip r:embed="rId2"/>
          <a:srcRect/>
          <a:stretch>
            <a:fillRect/>
          </a:stretch>
        </p:blipFill>
        <p:spPr bwMode="auto">
          <a:xfrm>
            <a:off x="2362200" y="576263"/>
            <a:ext cx="4419600" cy="570547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ile:Marcharmenians.jpg">
            <a:hlinkClick r:id="rId2"/>
          </p:cNvPr>
          <p:cNvPicPr>
            <a:picLocks noChangeAspect="1" noChangeArrowheads="1"/>
          </p:cNvPicPr>
          <p:nvPr/>
        </p:nvPicPr>
        <p:blipFill>
          <a:blip r:embed="rId3"/>
          <a:srcRect/>
          <a:stretch>
            <a:fillRect/>
          </a:stretch>
        </p:blipFill>
        <p:spPr bwMode="auto">
          <a:xfrm>
            <a:off x="1219200" y="1828800"/>
            <a:ext cx="66198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t>5/24/17</a:t>
            </a:r>
            <a:br>
              <a:rPr lang="en-US" sz="2800" dirty="0"/>
            </a:br>
            <a:r>
              <a:rPr lang="en-US" sz="2800" dirty="0"/>
              <a:t>HOW TO ACE THE GLOBAL REGENTS DBQ STYLE!</a:t>
            </a:r>
          </a:p>
        </p:txBody>
      </p:sp>
      <p:sp>
        <p:nvSpPr>
          <p:cNvPr id="3" name="Content Placeholder 2"/>
          <p:cNvSpPr>
            <a:spLocks noGrp="1"/>
          </p:cNvSpPr>
          <p:nvPr>
            <p:ph idx="1"/>
          </p:nvPr>
        </p:nvSpPr>
        <p:spPr/>
        <p:txBody>
          <a:bodyPr/>
          <a:lstStyle/>
          <a:p>
            <a:r>
              <a:rPr lang="en-US" dirty="0" smtClean="0"/>
              <a:t>GROUPS, PERIOD 8</a:t>
            </a:r>
          </a:p>
          <a:p>
            <a:r>
              <a:rPr lang="en-US" dirty="0" smtClean="0"/>
              <a:t>1:NOAH, AMANDA, BIANCA, AURORA, MARLEEN</a:t>
            </a:r>
          </a:p>
          <a:p>
            <a:r>
              <a:rPr lang="en-US" dirty="0" smtClean="0"/>
              <a:t>2: ETHAN, REBECCA, ROBERT, ODALYS</a:t>
            </a:r>
          </a:p>
          <a:p>
            <a:r>
              <a:rPr lang="en-US" smtClean="0"/>
              <a:t>3: </a:t>
            </a:r>
            <a:r>
              <a:rPr lang="en-US" dirty="0" smtClean="0"/>
              <a:t>LINDSEY, KYLAN, KEQING, RYAN</a:t>
            </a:r>
          </a:p>
          <a:p>
            <a:r>
              <a:rPr lang="en-US" dirty="0" smtClean="0"/>
              <a:t>4: ALEX, MANNY, ARIANA, JESSICA</a:t>
            </a:r>
            <a:endParaRPr lang="en-US" dirty="0"/>
          </a:p>
        </p:txBody>
      </p:sp>
    </p:spTree>
    <p:extLst>
      <p:ext uri="{BB962C8B-B14F-4D97-AF65-F5344CB8AC3E}">
        <p14:creationId xmlns:p14="http://schemas.microsoft.com/office/powerpoint/2010/main" val="2742578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ile:Bundesarchiv Bild 175-04413, KZ Auschwitz, Einfahrt.jpg">
            <a:hlinkClick r:id="rId2"/>
          </p:cNvPr>
          <p:cNvPicPr>
            <a:picLocks noChangeAspect="1" noChangeArrowheads="1"/>
          </p:cNvPicPr>
          <p:nvPr/>
        </p:nvPicPr>
        <p:blipFill>
          <a:blip r:embed="rId3"/>
          <a:srcRect/>
          <a:stretch>
            <a:fillRect/>
          </a:stretch>
        </p:blipFill>
        <p:spPr bwMode="auto">
          <a:xfrm>
            <a:off x="685800" y="990600"/>
            <a:ext cx="76200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763px-South_Africa_population_density_map"/>
          <p:cNvPicPr>
            <a:picLocks noChangeAspect="1" noChangeArrowheads="1"/>
          </p:cNvPicPr>
          <p:nvPr/>
        </p:nvPicPr>
        <p:blipFill>
          <a:blip r:embed="rId2"/>
          <a:srcRect/>
          <a:stretch>
            <a:fillRect/>
          </a:stretch>
        </p:blipFill>
        <p:spPr bwMode="auto">
          <a:xfrm>
            <a:off x="938213" y="571500"/>
            <a:ext cx="7267575" cy="5715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ile:Tianasquare.jpg">
            <a:hlinkClick r:id="rId2"/>
          </p:cNvPr>
          <p:cNvPicPr>
            <a:picLocks noChangeAspect="1" noChangeArrowheads="1"/>
          </p:cNvPicPr>
          <p:nvPr/>
        </p:nvPicPr>
        <p:blipFill>
          <a:blip r:embed="rId3"/>
          <a:srcRect/>
          <a:stretch>
            <a:fillRect/>
          </a:stretch>
        </p:blipFill>
        <p:spPr bwMode="auto">
          <a:xfrm>
            <a:off x="762000" y="1066800"/>
            <a:ext cx="7620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Milosevic-1[1]"/>
          <p:cNvPicPr>
            <a:picLocks noChangeAspect="1" noChangeArrowheads="1"/>
          </p:cNvPicPr>
          <p:nvPr/>
        </p:nvPicPr>
        <p:blipFill>
          <a:blip r:embed="rId2"/>
          <a:srcRect/>
          <a:stretch>
            <a:fillRect/>
          </a:stretch>
        </p:blipFill>
        <p:spPr bwMode="auto">
          <a:xfrm>
            <a:off x="2514600" y="1524000"/>
            <a:ext cx="3962400" cy="40259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2173831-A_new_dawnLake_Kivu_Rwanda-Rwanda[1]"/>
          <p:cNvPicPr>
            <a:picLocks noChangeAspect="1" noChangeArrowheads="1"/>
          </p:cNvPicPr>
          <p:nvPr/>
        </p:nvPicPr>
        <p:blipFill>
          <a:blip r:embed="rId2"/>
          <a:srcRect/>
          <a:stretch>
            <a:fillRect/>
          </a:stretch>
        </p:blipFill>
        <p:spPr bwMode="auto">
          <a:xfrm>
            <a:off x="2590800" y="609600"/>
            <a:ext cx="4724400" cy="58293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descr="File:Afghan rug weavers.jpg">
            <a:hlinkClick r:id="rId2"/>
          </p:cNvPr>
          <p:cNvPicPr>
            <a:picLocks noChangeAspect="1" noChangeArrowheads="1"/>
          </p:cNvPicPr>
          <p:nvPr/>
        </p:nvPicPr>
        <p:blipFill>
          <a:blip r:embed="rId3"/>
          <a:srcRect/>
          <a:stretch>
            <a:fillRect/>
          </a:stretch>
        </p:blipFill>
        <p:spPr bwMode="auto">
          <a:xfrm>
            <a:off x="1714500" y="1276350"/>
            <a:ext cx="5715000" cy="43053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solidFill>
                  <a:schemeClr val="bg1"/>
                </a:solidFill>
              </a:rPr>
              <a:t>Threats to Our World</a:t>
            </a:r>
          </a:p>
        </p:txBody>
      </p:sp>
      <p:sp>
        <p:nvSpPr>
          <p:cNvPr id="97283" name="Rectangle 3"/>
          <p:cNvSpPr>
            <a:spLocks noGrp="1" noChangeArrowheads="1"/>
          </p:cNvSpPr>
          <p:nvPr>
            <p:ph type="body" idx="1"/>
          </p:nvPr>
        </p:nvSpPr>
        <p:spPr>
          <a:xfrm>
            <a:off x="1981200" y="1524000"/>
            <a:ext cx="8229600" cy="4525963"/>
          </a:xfrm>
        </p:spPr>
        <p:txBody>
          <a:bodyPr/>
          <a:lstStyle/>
          <a:p>
            <a:r>
              <a:rPr lang="en-US">
                <a:solidFill>
                  <a:schemeClr val="bg1"/>
                </a:solidFill>
              </a:rPr>
              <a:t>disease</a:t>
            </a:r>
          </a:p>
          <a:p>
            <a:r>
              <a:rPr lang="en-US">
                <a:solidFill>
                  <a:schemeClr val="bg1"/>
                </a:solidFill>
              </a:rPr>
              <a:t>overpopulation</a:t>
            </a:r>
          </a:p>
          <a:p>
            <a:r>
              <a:rPr lang="en-US">
                <a:solidFill>
                  <a:schemeClr val="bg1"/>
                </a:solidFill>
              </a:rPr>
              <a:t>desertification</a:t>
            </a:r>
          </a:p>
          <a:p>
            <a:r>
              <a:rPr lang="en-US">
                <a:solidFill>
                  <a:schemeClr val="bg1"/>
                </a:solidFill>
              </a:rPr>
              <a:t>deforestation</a:t>
            </a:r>
          </a:p>
          <a:p>
            <a:r>
              <a:rPr lang="en-US">
                <a:solidFill>
                  <a:schemeClr val="bg1"/>
                </a:solidFill>
              </a:rPr>
              <a:t>pollution</a:t>
            </a:r>
          </a:p>
          <a:p>
            <a:r>
              <a:rPr lang="en-US">
                <a:solidFill>
                  <a:schemeClr val="bg1"/>
                </a:solidFill>
              </a:rPr>
              <a:t>nuclear proliferation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ile:Cabrasnortechico.JPG">
            <a:hlinkClick r:id="rId2"/>
          </p:cNvPr>
          <p:cNvPicPr>
            <a:picLocks noChangeAspect="1" noChangeArrowheads="1"/>
          </p:cNvPicPr>
          <p:nvPr/>
        </p:nvPicPr>
        <p:blipFill>
          <a:blip r:embed="rId3"/>
          <a:srcRect/>
          <a:stretch>
            <a:fillRect/>
          </a:stretch>
        </p:blipFill>
        <p:spPr bwMode="auto">
          <a:xfrm>
            <a:off x="1066800" y="609600"/>
            <a:ext cx="6858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thumbnailCA2OHON6"/>
          <p:cNvPicPr>
            <a:picLocks noChangeAspect="1" noChangeArrowheads="1"/>
          </p:cNvPicPr>
          <p:nvPr/>
        </p:nvPicPr>
        <p:blipFill>
          <a:blip r:embed="rId2"/>
          <a:srcRect/>
          <a:stretch>
            <a:fillRect/>
          </a:stretch>
        </p:blipFill>
        <p:spPr bwMode="auto">
          <a:xfrm>
            <a:off x="2514600" y="1828800"/>
            <a:ext cx="3810000" cy="3548063"/>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art_india_overpopulation_afp_gi[1]"/>
          <p:cNvPicPr>
            <a:picLocks noChangeAspect="1" noChangeArrowheads="1"/>
          </p:cNvPicPr>
          <p:nvPr/>
        </p:nvPicPr>
        <p:blipFill>
          <a:blip r:embed="rId2"/>
          <a:srcRect/>
          <a:stretch>
            <a:fillRect/>
          </a:stretch>
        </p:blipFill>
        <p:spPr bwMode="auto">
          <a:xfrm>
            <a:off x="1828800" y="1600200"/>
            <a:ext cx="5219700" cy="39147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ageraRuvubu"/>
          <p:cNvPicPr>
            <a:picLocks noChangeAspect="1" noChangeArrowheads="1"/>
          </p:cNvPicPr>
          <p:nvPr/>
        </p:nvPicPr>
        <p:blipFill>
          <a:blip r:embed="rId2"/>
          <a:srcRect/>
          <a:stretch>
            <a:fillRect/>
          </a:stretch>
        </p:blipFill>
        <p:spPr bwMode="auto">
          <a:xfrm>
            <a:off x="1752600" y="1143000"/>
            <a:ext cx="570547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300px-Lacanja_burn">
            <a:hlinkClick r:id="rId2"/>
          </p:cNvPr>
          <p:cNvPicPr>
            <a:picLocks noChangeAspect="1" noChangeArrowheads="1"/>
          </p:cNvPicPr>
          <p:nvPr/>
        </p:nvPicPr>
        <p:blipFill>
          <a:blip r:embed="rId3"/>
          <a:srcRect/>
          <a:stretch>
            <a:fillRect/>
          </a:stretch>
        </p:blipFill>
        <p:spPr bwMode="auto">
          <a:xfrm>
            <a:off x="1143000" y="1295400"/>
            <a:ext cx="64389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pollution"/>
          <p:cNvPicPr>
            <a:picLocks noChangeAspect="1" noChangeArrowheads="1"/>
          </p:cNvPicPr>
          <p:nvPr/>
        </p:nvPicPr>
        <p:blipFill>
          <a:blip r:embed="rId2"/>
          <a:srcRect/>
          <a:stretch>
            <a:fillRect/>
          </a:stretch>
        </p:blipFill>
        <p:spPr bwMode="auto">
          <a:xfrm>
            <a:off x="1447800" y="1219200"/>
            <a:ext cx="65151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nuclear1[1]"/>
          <p:cNvPicPr>
            <a:picLocks noChangeAspect="1" noChangeArrowheads="1"/>
          </p:cNvPicPr>
          <p:nvPr/>
        </p:nvPicPr>
        <p:blipFill>
          <a:blip r:embed="rId2"/>
          <a:srcRect/>
          <a:stretch>
            <a:fillRect/>
          </a:stretch>
        </p:blipFill>
        <p:spPr bwMode="auto">
          <a:xfrm>
            <a:off x="2462213" y="1143000"/>
            <a:ext cx="4219575" cy="45720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676400" y="3073400"/>
            <a:ext cx="6121400" cy="823913"/>
          </a:xfrm>
          <a:prstGeom prst="rect">
            <a:avLst/>
          </a:prstGeom>
          <a:noFill/>
          <a:ln w="9525">
            <a:noFill/>
            <a:miter lim="800000"/>
            <a:headEnd/>
            <a:tailEnd/>
          </a:ln>
          <a:effectLst/>
        </p:spPr>
        <p:txBody>
          <a:bodyPr wrap="none">
            <a:spAutoFit/>
          </a:bodyPr>
          <a:lstStyle/>
          <a:p>
            <a:pPr>
              <a:spcBef>
                <a:spcPct val="20000"/>
              </a:spcBef>
            </a:pPr>
            <a:r>
              <a:rPr lang="en-US" sz="4800">
                <a:solidFill>
                  <a:schemeClr val="bg1"/>
                </a:solidFill>
              </a:rPr>
              <a:t>Test-taking Strategies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solidFill>
                  <a:schemeClr val="bg1"/>
                </a:solidFill>
              </a:rPr>
              <a:t>Process of Elimination (POE)</a:t>
            </a:r>
          </a:p>
        </p:txBody>
      </p:sp>
      <p:sp>
        <p:nvSpPr>
          <p:cNvPr id="105475" name="Rectangle 3"/>
          <p:cNvSpPr>
            <a:spLocks noGrp="1" noChangeArrowheads="1"/>
          </p:cNvSpPr>
          <p:nvPr>
            <p:ph type="body" idx="1"/>
          </p:nvPr>
        </p:nvSpPr>
        <p:spPr/>
        <p:txBody>
          <a:bodyPr/>
          <a:lstStyle/>
          <a:p>
            <a:r>
              <a:rPr lang="en-US">
                <a:solidFill>
                  <a:schemeClr val="bg1"/>
                </a:solidFill>
              </a:rPr>
              <a:t>Eliminate choices you know are wrong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p:txBody>
          <a:bodyPr/>
          <a:lstStyle/>
          <a:p>
            <a:pPr marL="609600" indent="-609600">
              <a:buFontTx/>
              <a:buNone/>
            </a:pPr>
            <a:r>
              <a:rPr lang="en-US"/>
              <a:t>	</a:t>
            </a:r>
            <a:r>
              <a:rPr lang="en-US">
                <a:solidFill>
                  <a:schemeClr val="bg1"/>
                </a:solidFill>
              </a:rPr>
              <a:t>Which document is an example of a primary source?</a:t>
            </a:r>
          </a:p>
          <a:p>
            <a:pPr marL="1371600" lvl="2" indent="-457200">
              <a:buFontTx/>
              <a:buAutoNum type="alphaLcPeriod"/>
            </a:pPr>
            <a:r>
              <a:rPr lang="en-US" sz="3200">
                <a:solidFill>
                  <a:schemeClr val="bg1"/>
                </a:solidFill>
              </a:rPr>
              <a:t>a novel of the Age of Discovery</a:t>
            </a:r>
          </a:p>
          <a:p>
            <a:pPr marL="1371600" lvl="2" indent="-457200">
              <a:buFontTx/>
              <a:buAutoNum type="alphaLcPeriod"/>
            </a:pPr>
            <a:r>
              <a:rPr lang="en-US" sz="3200">
                <a:solidFill>
                  <a:schemeClr val="bg1"/>
                </a:solidFill>
              </a:rPr>
              <a:t>a diary of a Holocaust survivor</a:t>
            </a:r>
          </a:p>
          <a:p>
            <a:pPr marL="1371600" lvl="2" indent="-457200">
              <a:buFontTx/>
              <a:buAutoNum type="alphaLcPeriod"/>
            </a:pPr>
            <a:r>
              <a:rPr lang="en-US" sz="3200">
                <a:solidFill>
                  <a:schemeClr val="bg1"/>
                </a:solidFill>
              </a:rPr>
              <a:t>a textbook on Latin American history</a:t>
            </a:r>
          </a:p>
          <a:p>
            <a:pPr marL="1371600" lvl="2" indent="-457200">
              <a:buFontTx/>
              <a:buAutoNum type="alphaLcPeriod"/>
            </a:pPr>
            <a:r>
              <a:rPr lang="en-US" sz="3200">
                <a:solidFill>
                  <a:schemeClr val="bg1"/>
                </a:solidFill>
              </a:rPr>
              <a:t>an encyclopedia article on Songhai culture</a:t>
            </a:r>
          </a:p>
          <a:p>
            <a:pPr marL="609600" indent="-609600">
              <a:buFontTx/>
              <a:buNone/>
            </a:pPr>
            <a:endParaRPr lang="en-US">
              <a:solidFill>
                <a:schemeClr val="bg1"/>
              </a:solidFill>
            </a:endParaRPr>
          </a:p>
          <a:p>
            <a:pPr marL="609600" indent="-609600">
              <a:buFontTx/>
              <a:buNone/>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solidFill>
                  <a:schemeClr val="bg1"/>
                </a:solidFill>
              </a:rPr>
              <a:t>Word Association</a:t>
            </a:r>
          </a:p>
        </p:txBody>
      </p:sp>
      <p:sp>
        <p:nvSpPr>
          <p:cNvPr id="107523" name="Rectangle 3"/>
          <p:cNvSpPr>
            <a:spLocks noGrp="1" noChangeArrowheads="1"/>
          </p:cNvSpPr>
          <p:nvPr>
            <p:ph type="body" idx="1"/>
          </p:nvPr>
        </p:nvSpPr>
        <p:spPr/>
        <p:txBody>
          <a:bodyPr/>
          <a:lstStyle/>
          <a:p>
            <a:r>
              <a:rPr lang="en-US">
                <a:solidFill>
                  <a:schemeClr val="bg1"/>
                </a:solidFill>
              </a:rPr>
              <a:t>Identify key words in the question and match those words with words in the choices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p:txBody>
          <a:bodyPr/>
          <a:lstStyle/>
          <a:p>
            <a:pPr marL="609600" indent="-609600">
              <a:lnSpc>
                <a:spcPct val="90000"/>
              </a:lnSpc>
              <a:buFontTx/>
              <a:buNone/>
            </a:pPr>
            <a:r>
              <a:rPr lang="en-US" sz="2800"/>
              <a:t>	</a:t>
            </a:r>
            <a:r>
              <a:rPr lang="en-US" sz="2800">
                <a:solidFill>
                  <a:schemeClr val="bg1"/>
                </a:solidFill>
              </a:rPr>
              <a:t>Which statement best describes an aspect of a command economy?</a:t>
            </a:r>
          </a:p>
          <a:p>
            <a:pPr marL="1371600" lvl="2" indent="-457200">
              <a:lnSpc>
                <a:spcPct val="90000"/>
              </a:lnSpc>
              <a:buFontTx/>
              <a:buAutoNum type="alphaLcPeriod"/>
            </a:pPr>
            <a:r>
              <a:rPr lang="en-US" sz="2800">
                <a:solidFill>
                  <a:schemeClr val="bg1"/>
                </a:solidFill>
              </a:rPr>
              <a:t>Profit motivates individuals to set up private businesses.</a:t>
            </a:r>
          </a:p>
          <a:p>
            <a:pPr marL="1371600" lvl="2" indent="-457200">
              <a:lnSpc>
                <a:spcPct val="90000"/>
              </a:lnSpc>
              <a:buFontTx/>
              <a:buAutoNum type="alphaLcPeriod"/>
            </a:pPr>
            <a:r>
              <a:rPr lang="en-US" sz="2800">
                <a:solidFill>
                  <a:schemeClr val="bg1"/>
                </a:solidFill>
              </a:rPr>
              <a:t>Tradition, religion, and customs heavily influence economic decisions.</a:t>
            </a:r>
          </a:p>
          <a:p>
            <a:pPr marL="1371600" lvl="2" indent="-457200">
              <a:lnSpc>
                <a:spcPct val="90000"/>
              </a:lnSpc>
              <a:buFontTx/>
              <a:buAutoNum type="alphaLcPeriod"/>
            </a:pPr>
            <a:r>
              <a:rPr lang="en-US" sz="2800">
                <a:solidFill>
                  <a:schemeClr val="bg1"/>
                </a:solidFill>
              </a:rPr>
              <a:t>Supply and demand regulate the economy</a:t>
            </a:r>
          </a:p>
          <a:p>
            <a:pPr marL="1371600" lvl="2" indent="-457200">
              <a:lnSpc>
                <a:spcPct val="90000"/>
              </a:lnSpc>
              <a:buFontTx/>
              <a:buAutoNum type="alphaLcPeriod"/>
            </a:pPr>
            <a:r>
              <a:rPr lang="en-US" sz="2800">
                <a:solidFill>
                  <a:schemeClr val="bg1"/>
                </a:solidFill>
              </a:rPr>
              <a:t>Government directs and controls the means of production.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04800" y="1143000"/>
            <a:ext cx="8229600" cy="4525963"/>
          </a:xfrm>
        </p:spPr>
        <p:txBody>
          <a:bodyPr/>
          <a:lstStyle/>
          <a:p>
            <a:pPr>
              <a:buFontTx/>
              <a:buNone/>
            </a:pPr>
            <a:r>
              <a:rPr lang="en-US"/>
              <a:t>	</a:t>
            </a:r>
            <a:r>
              <a:rPr lang="en-US">
                <a:solidFill>
                  <a:schemeClr val="bg1"/>
                </a:solidFill>
              </a:rPr>
              <a:t>“</a:t>
            </a:r>
            <a:r>
              <a:rPr lang="en-US" sz="2400">
                <a:solidFill>
                  <a:schemeClr val="bg1"/>
                </a:solidFill>
              </a:rPr>
              <a:t>Finally, let us put together the things so great and so august (exalted) which we have said about royal authority.  Behold an immense people united in a single person; behold this holy power, paternal and absolute; behold the secret cause which governs the whole body of the state, contained in a single head: you see the image of God in the king, and you have the idea of royal majesty.  God is holiness itself, and power itself.  In these things lies the majesty of God.  In the image of these things lies the majesty of the prince…”</a:t>
            </a:r>
          </a:p>
          <a:p>
            <a:pPr>
              <a:buFontTx/>
              <a:buNone/>
            </a:pPr>
            <a:r>
              <a:rPr lang="en-US" sz="2400">
                <a:solidFill>
                  <a:schemeClr val="bg1"/>
                </a:solidFill>
              </a:rPr>
              <a:t>	-Bishop Jacques-Benigne Bousset, 1679</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p:txBody>
          <a:bodyPr/>
          <a:lstStyle/>
          <a:p>
            <a:pPr marL="609600" indent="-609600">
              <a:buFontTx/>
              <a:buNone/>
            </a:pPr>
            <a:r>
              <a:rPr lang="en-US"/>
              <a:t>	</a:t>
            </a:r>
            <a:r>
              <a:rPr lang="en-US">
                <a:solidFill>
                  <a:schemeClr val="bg1"/>
                </a:solidFill>
              </a:rPr>
              <a:t>This passage suggests that the authority to rule in 17</a:t>
            </a:r>
            <a:r>
              <a:rPr lang="en-US" baseline="30000">
                <a:solidFill>
                  <a:schemeClr val="bg1"/>
                </a:solidFill>
              </a:rPr>
              <a:t>th</a:t>
            </a:r>
            <a:r>
              <a:rPr lang="en-US">
                <a:solidFill>
                  <a:schemeClr val="bg1"/>
                </a:solidFill>
              </a:rPr>
              <a:t> century France was based on</a:t>
            </a:r>
          </a:p>
          <a:p>
            <a:pPr marL="1371600" lvl="2" indent="-457200">
              <a:buFontTx/>
              <a:buAutoNum type="alphaLcPeriod"/>
            </a:pPr>
            <a:r>
              <a:rPr lang="en-US" sz="3200">
                <a:solidFill>
                  <a:schemeClr val="bg1"/>
                </a:solidFill>
              </a:rPr>
              <a:t>popular sovereignty</a:t>
            </a:r>
          </a:p>
          <a:p>
            <a:pPr marL="1371600" lvl="2" indent="-457200">
              <a:buFontTx/>
              <a:buAutoNum type="alphaLcPeriod"/>
            </a:pPr>
            <a:r>
              <a:rPr lang="en-US" sz="3200">
                <a:solidFill>
                  <a:schemeClr val="bg1"/>
                </a:solidFill>
              </a:rPr>
              <a:t>parliamentary consent</a:t>
            </a:r>
          </a:p>
          <a:p>
            <a:pPr marL="1371600" lvl="2" indent="-457200">
              <a:buFontTx/>
              <a:buAutoNum type="alphaLcPeriod"/>
            </a:pPr>
            <a:r>
              <a:rPr lang="en-US" sz="3200">
                <a:solidFill>
                  <a:schemeClr val="bg1"/>
                </a:solidFill>
              </a:rPr>
              <a:t>feudal obligation</a:t>
            </a:r>
          </a:p>
          <a:p>
            <a:pPr marL="1371600" lvl="2" indent="-457200">
              <a:buFontTx/>
              <a:buAutoNum type="alphaLcPeriod"/>
            </a:pPr>
            <a:r>
              <a:rPr lang="en-US" sz="3200">
                <a:solidFill>
                  <a:schemeClr val="bg1"/>
                </a:solidFill>
              </a:rPr>
              <a:t>divine right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1371600" y="1371600"/>
            <a:ext cx="6400800" cy="990600"/>
          </a:xfrm>
        </p:spPr>
        <p:txBody>
          <a:bodyPr/>
          <a:lstStyle/>
          <a:p>
            <a:r>
              <a:rPr lang="en-US" sz="4400">
                <a:solidFill>
                  <a:schemeClr val="bg1"/>
                </a:solidFill>
              </a:rPr>
              <a:t>Geography</a:t>
            </a:r>
          </a:p>
        </p:txBody>
      </p:sp>
      <p:sp>
        <p:nvSpPr>
          <p:cNvPr id="38915" name="Text Box 3"/>
          <p:cNvSpPr txBox="1">
            <a:spLocks noChangeArrowheads="1"/>
          </p:cNvSpPr>
          <p:nvPr/>
        </p:nvSpPr>
        <p:spPr bwMode="auto">
          <a:xfrm>
            <a:off x="2819400" y="2895600"/>
            <a:ext cx="3429000" cy="3084513"/>
          </a:xfrm>
          <a:prstGeom prst="rect">
            <a:avLst/>
          </a:prstGeom>
          <a:noFill/>
          <a:ln w="9525">
            <a:noFill/>
            <a:miter lim="800000"/>
            <a:headEnd/>
            <a:tailEnd/>
          </a:ln>
          <a:effectLst/>
        </p:spPr>
        <p:txBody>
          <a:bodyPr>
            <a:spAutoFit/>
          </a:bodyPr>
          <a:lstStyle/>
          <a:p>
            <a:pPr>
              <a:spcBef>
                <a:spcPct val="50000"/>
              </a:spcBef>
              <a:buFontTx/>
              <a:buChar char="•"/>
            </a:pPr>
            <a:r>
              <a:rPr lang="en-US" sz="2800">
                <a:solidFill>
                  <a:schemeClr val="bg1"/>
                </a:solidFill>
              </a:rPr>
              <a:t>river valleys</a:t>
            </a:r>
          </a:p>
          <a:p>
            <a:pPr>
              <a:spcBef>
                <a:spcPct val="50000"/>
              </a:spcBef>
              <a:buFontTx/>
              <a:buChar char="•"/>
            </a:pPr>
            <a:r>
              <a:rPr lang="en-US" sz="2800">
                <a:solidFill>
                  <a:schemeClr val="bg1"/>
                </a:solidFill>
              </a:rPr>
              <a:t>mountain ranges</a:t>
            </a:r>
          </a:p>
          <a:p>
            <a:pPr>
              <a:spcBef>
                <a:spcPct val="50000"/>
              </a:spcBef>
              <a:buFontTx/>
              <a:buChar char="•"/>
            </a:pPr>
            <a:r>
              <a:rPr lang="en-US" sz="2800">
                <a:solidFill>
                  <a:schemeClr val="bg1"/>
                </a:solidFill>
              </a:rPr>
              <a:t>deserts</a:t>
            </a:r>
          </a:p>
          <a:p>
            <a:pPr>
              <a:spcBef>
                <a:spcPct val="50000"/>
              </a:spcBef>
              <a:buFontTx/>
              <a:buChar char="•"/>
            </a:pPr>
            <a:r>
              <a:rPr lang="en-US" sz="2800">
                <a:solidFill>
                  <a:schemeClr val="bg1"/>
                </a:solidFill>
              </a:rPr>
              <a:t>climate</a:t>
            </a:r>
          </a:p>
          <a:p>
            <a:pPr>
              <a:spcBef>
                <a:spcPct val="50000"/>
              </a:spcBef>
              <a:buFontTx/>
              <a:buChar char="•"/>
            </a:pPr>
            <a:r>
              <a:rPr lang="en-US" sz="2800">
                <a:solidFill>
                  <a:schemeClr val="bg1"/>
                </a:solidFill>
              </a:rPr>
              <a:t>natural resources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solidFill>
                  <a:schemeClr val="bg1"/>
                </a:solidFill>
              </a:rPr>
              <a:t>Positive/Negative</a:t>
            </a:r>
          </a:p>
        </p:txBody>
      </p:sp>
      <p:sp>
        <p:nvSpPr>
          <p:cNvPr id="111619" name="Rectangle 3"/>
          <p:cNvSpPr>
            <a:spLocks noGrp="1" noChangeArrowheads="1"/>
          </p:cNvSpPr>
          <p:nvPr>
            <p:ph type="body" idx="1"/>
          </p:nvPr>
        </p:nvSpPr>
        <p:spPr/>
        <p:txBody>
          <a:bodyPr/>
          <a:lstStyle/>
          <a:p>
            <a:r>
              <a:rPr lang="en-US">
                <a:solidFill>
                  <a:schemeClr val="bg1"/>
                </a:solidFill>
              </a:rPr>
              <a:t>Decide if the question requires a positive or negative answer and look for choices that are positive or negative</a:t>
            </a:r>
          </a:p>
          <a:p>
            <a:pPr>
              <a:buFontTx/>
              <a:buNone/>
            </a:pPr>
            <a:endParaRPr lang="en-US">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p:txBody>
          <a:bodyPr/>
          <a:lstStyle/>
          <a:p>
            <a:pPr marL="609600" indent="-609600">
              <a:lnSpc>
                <a:spcPct val="90000"/>
              </a:lnSpc>
              <a:buFontTx/>
              <a:buNone/>
            </a:pPr>
            <a:r>
              <a:rPr lang="en-US"/>
              <a:t>	</a:t>
            </a:r>
            <a:r>
              <a:rPr lang="en-US">
                <a:solidFill>
                  <a:schemeClr val="bg1"/>
                </a:solidFill>
              </a:rPr>
              <a:t>The Golden Age of Muslim culture was best known for its</a:t>
            </a:r>
          </a:p>
          <a:p>
            <a:pPr marL="1371600" lvl="2" indent="-457200">
              <a:lnSpc>
                <a:spcPct val="90000"/>
              </a:lnSpc>
              <a:buFontTx/>
              <a:buAutoNum type="arabicPeriod"/>
            </a:pPr>
            <a:r>
              <a:rPr lang="en-US" sz="3200">
                <a:solidFill>
                  <a:schemeClr val="bg1"/>
                </a:solidFill>
              </a:rPr>
              <a:t>Attempts to colonize North America</a:t>
            </a:r>
          </a:p>
          <a:p>
            <a:pPr marL="1371600" lvl="2" indent="-457200">
              <a:lnSpc>
                <a:spcPct val="90000"/>
              </a:lnSpc>
              <a:buFontTx/>
              <a:buAutoNum type="arabicPeriod"/>
            </a:pPr>
            <a:r>
              <a:rPr lang="en-US" sz="3200">
                <a:solidFill>
                  <a:schemeClr val="bg1"/>
                </a:solidFill>
              </a:rPr>
              <a:t>Frequent conflicts between Christians and Jews</a:t>
            </a:r>
          </a:p>
          <a:p>
            <a:pPr marL="1371600" lvl="2" indent="-457200">
              <a:lnSpc>
                <a:spcPct val="90000"/>
              </a:lnSpc>
              <a:buFontTx/>
              <a:buAutoNum type="arabicPeriod"/>
            </a:pPr>
            <a:r>
              <a:rPr lang="en-US" sz="3200">
                <a:solidFill>
                  <a:schemeClr val="bg1"/>
                </a:solidFill>
              </a:rPr>
              <a:t>Advances in mathematics, science, and medicine</a:t>
            </a:r>
          </a:p>
          <a:p>
            <a:pPr marL="1371600" lvl="2" indent="-457200">
              <a:lnSpc>
                <a:spcPct val="90000"/>
              </a:lnSpc>
              <a:buFontTx/>
              <a:buAutoNum type="arabicPeriod"/>
            </a:pPr>
            <a:r>
              <a:rPr lang="en-US" sz="3200">
                <a:solidFill>
                  <a:schemeClr val="bg1"/>
                </a:solidFill>
              </a:rPr>
              <a:t>Policies to reduce trade between the Middle East and China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solidFill>
                  <a:schemeClr val="bg1"/>
                </a:solidFill>
              </a:rPr>
              <a:t>Thematic Essay</a:t>
            </a:r>
          </a:p>
        </p:txBody>
      </p:sp>
      <p:sp>
        <p:nvSpPr>
          <p:cNvPr id="113667" name="Rectangle 3"/>
          <p:cNvSpPr>
            <a:spLocks noGrp="1" noChangeArrowheads="1"/>
          </p:cNvSpPr>
          <p:nvPr>
            <p:ph type="body" idx="1"/>
          </p:nvPr>
        </p:nvSpPr>
        <p:spPr/>
        <p:txBody>
          <a:bodyPr/>
          <a:lstStyle/>
          <a:p>
            <a:pPr marL="609600" indent="-609600">
              <a:buFontTx/>
              <a:buAutoNum type="arabicPeriod"/>
            </a:pPr>
            <a:r>
              <a:rPr lang="en-US">
                <a:solidFill>
                  <a:schemeClr val="bg1"/>
                </a:solidFill>
              </a:rPr>
              <a:t>read the historical context and the task carefully so you know exactly what you need to do</a:t>
            </a:r>
          </a:p>
          <a:p>
            <a:pPr marL="609600" indent="-609600">
              <a:buFontTx/>
              <a:buAutoNum type="arabicPeriod"/>
            </a:pPr>
            <a:r>
              <a:rPr lang="en-US">
                <a:solidFill>
                  <a:schemeClr val="bg1"/>
                </a:solidFill>
              </a:rPr>
              <a:t>read the suggested topics and choose the topics you know best</a:t>
            </a:r>
          </a:p>
          <a:p>
            <a:pPr marL="609600" indent="-609600">
              <a:buFontTx/>
              <a:buAutoNum type="arabicPeriod"/>
            </a:pPr>
            <a:r>
              <a:rPr lang="en-US">
                <a:solidFill>
                  <a:schemeClr val="bg1"/>
                </a:solidFill>
              </a:rPr>
              <a:t>write a brief outline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solidFill>
                  <a:schemeClr val="bg1"/>
                </a:solidFill>
              </a:rPr>
              <a:t>Thematic Essay Question</a:t>
            </a:r>
          </a:p>
        </p:txBody>
      </p:sp>
      <p:sp>
        <p:nvSpPr>
          <p:cNvPr id="114691" name="Rectangle 3"/>
          <p:cNvSpPr>
            <a:spLocks noGrp="1" noChangeArrowheads="1"/>
          </p:cNvSpPr>
          <p:nvPr>
            <p:ph type="body" idx="1"/>
          </p:nvPr>
        </p:nvSpPr>
        <p:spPr/>
        <p:txBody>
          <a:bodyPr/>
          <a:lstStyle/>
          <a:p>
            <a:pPr>
              <a:buFontTx/>
              <a:buNone/>
            </a:pPr>
            <a:r>
              <a:rPr lang="en-US">
                <a:solidFill>
                  <a:schemeClr val="bg1"/>
                </a:solidFill>
              </a:rPr>
              <a:t>Theme: Change [Political Events]</a:t>
            </a:r>
          </a:p>
          <a:p>
            <a:pPr>
              <a:buFontTx/>
              <a:buNone/>
            </a:pPr>
            <a:endParaRPr lang="en-US">
              <a:solidFill>
                <a:schemeClr val="bg1"/>
              </a:solidFill>
            </a:endParaRPr>
          </a:p>
          <a:p>
            <a:pPr>
              <a:buFontTx/>
              <a:buNone/>
            </a:pPr>
            <a:r>
              <a:rPr lang="en-US">
                <a:solidFill>
                  <a:schemeClr val="bg1"/>
                </a:solidFill>
              </a:rPr>
              <a:t>	Twentieth-century political events have had positive and negative effects on global history.</a:t>
            </a:r>
          </a:p>
          <a:p>
            <a:pPr>
              <a:buFontTx/>
              <a:buNone/>
            </a:pPr>
            <a:endParaRPr lang="en-US">
              <a:solidFill>
                <a:schemeClr val="bg1"/>
              </a:solidFill>
            </a:endParaRPr>
          </a:p>
          <a:p>
            <a:pPr>
              <a:buFontTx/>
              <a:buNone/>
            </a:pPr>
            <a:endParaRPr lang="en-US">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p:txBody>
          <a:bodyPr/>
          <a:lstStyle/>
          <a:p>
            <a:pPr>
              <a:lnSpc>
                <a:spcPct val="90000"/>
              </a:lnSpc>
              <a:buFontTx/>
              <a:buNone/>
            </a:pPr>
            <a:r>
              <a:rPr lang="en-US">
                <a:solidFill>
                  <a:schemeClr val="bg1"/>
                </a:solidFill>
              </a:rPr>
              <a:t>Task:</a:t>
            </a:r>
          </a:p>
          <a:p>
            <a:pPr>
              <a:lnSpc>
                <a:spcPct val="90000"/>
              </a:lnSpc>
              <a:buFontTx/>
              <a:buNone/>
            </a:pPr>
            <a:endParaRPr lang="en-US">
              <a:solidFill>
                <a:schemeClr val="bg1"/>
              </a:solidFill>
            </a:endParaRPr>
          </a:p>
          <a:p>
            <a:pPr>
              <a:lnSpc>
                <a:spcPct val="90000"/>
              </a:lnSpc>
              <a:buFontTx/>
              <a:buNone/>
            </a:pPr>
            <a:r>
              <a:rPr lang="en-US">
                <a:solidFill>
                  <a:schemeClr val="bg1"/>
                </a:solidFill>
              </a:rPr>
              <a:t>	Identify </a:t>
            </a:r>
            <a:r>
              <a:rPr lang="en-US" b="1" i="1">
                <a:solidFill>
                  <a:schemeClr val="bg1"/>
                </a:solidFill>
              </a:rPr>
              <a:t>two</a:t>
            </a:r>
            <a:r>
              <a:rPr lang="en-US" b="1">
                <a:solidFill>
                  <a:schemeClr val="bg1"/>
                </a:solidFill>
              </a:rPr>
              <a:t> </a:t>
            </a:r>
            <a:r>
              <a:rPr lang="en-US">
                <a:solidFill>
                  <a:schemeClr val="bg1"/>
                </a:solidFill>
              </a:rPr>
              <a:t>20</a:t>
            </a:r>
            <a:r>
              <a:rPr lang="en-US" baseline="30000">
                <a:solidFill>
                  <a:schemeClr val="bg1"/>
                </a:solidFill>
              </a:rPr>
              <a:t>th</a:t>
            </a:r>
            <a:r>
              <a:rPr lang="en-US">
                <a:solidFill>
                  <a:schemeClr val="bg1"/>
                </a:solidFill>
              </a:rPr>
              <a:t>-century political events and for </a:t>
            </a:r>
            <a:r>
              <a:rPr lang="en-US" b="1" i="1">
                <a:solidFill>
                  <a:schemeClr val="bg1"/>
                </a:solidFill>
              </a:rPr>
              <a:t>each</a:t>
            </a:r>
          </a:p>
          <a:p>
            <a:pPr>
              <a:lnSpc>
                <a:spcPct val="90000"/>
              </a:lnSpc>
              <a:buFontTx/>
              <a:buNone/>
            </a:pPr>
            <a:r>
              <a:rPr lang="en-US">
                <a:solidFill>
                  <a:schemeClr val="bg1"/>
                </a:solidFill>
              </a:rPr>
              <a:t>	-Discuss the historical circumstances surrounding the event</a:t>
            </a:r>
          </a:p>
          <a:p>
            <a:pPr>
              <a:lnSpc>
                <a:spcPct val="90000"/>
              </a:lnSpc>
              <a:buFontTx/>
              <a:buNone/>
            </a:pPr>
            <a:r>
              <a:rPr lang="en-US">
                <a:solidFill>
                  <a:schemeClr val="bg1"/>
                </a:solidFill>
              </a:rPr>
              <a:t>	-Evaluate the extent to which this event has had a positive or negative effect on global history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p:txBody>
          <a:bodyPr/>
          <a:lstStyle/>
          <a:p>
            <a:pPr>
              <a:lnSpc>
                <a:spcPct val="80000"/>
              </a:lnSpc>
              <a:buFontTx/>
              <a:buNone/>
            </a:pPr>
            <a:r>
              <a:rPr lang="en-US" sz="2000"/>
              <a:t>	</a:t>
            </a:r>
            <a:r>
              <a:rPr lang="en-US" sz="2000">
                <a:solidFill>
                  <a:schemeClr val="bg1"/>
                </a:solidFill>
              </a:rPr>
              <a:t>You may use any major political event from your study of global history.  Some suggestions you may wish to consider include Lenin’s establishment of a Communist government in Russia, rise of totalitarian governments in Europe, Ho Chi Minh’s unification of Vietnam against imperialism, increasing support for Islamic fundamentalism in the Middle East, Mao Zedong’s Cultural Revolution in China, the dismantling of the Berlin Wall, development of nuclear weapons in India and Pakistan, and Nelson Mandela’s opposition to apartheid in South Africa.</a:t>
            </a:r>
          </a:p>
          <a:p>
            <a:pPr>
              <a:lnSpc>
                <a:spcPct val="80000"/>
              </a:lnSpc>
              <a:buFontTx/>
              <a:buNone/>
            </a:pPr>
            <a:endParaRPr lang="en-US" sz="2000">
              <a:solidFill>
                <a:schemeClr val="bg1"/>
              </a:solidFill>
            </a:endParaRPr>
          </a:p>
          <a:p>
            <a:pPr algn="ctr">
              <a:lnSpc>
                <a:spcPct val="80000"/>
              </a:lnSpc>
              <a:buFontTx/>
              <a:buNone/>
            </a:pPr>
            <a:r>
              <a:rPr lang="en-US" sz="2000">
                <a:solidFill>
                  <a:schemeClr val="bg1"/>
                </a:solidFill>
              </a:rPr>
              <a:t>	You are not limited to these suggestions.</a:t>
            </a:r>
          </a:p>
          <a:p>
            <a:pPr algn="ctr">
              <a:lnSpc>
                <a:spcPct val="80000"/>
              </a:lnSpc>
              <a:buFontTx/>
              <a:buNone/>
            </a:pPr>
            <a:endParaRPr lang="en-US" sz="2000">
              <a:solidFill>
                <a:schemeClr val="bg1"/>
              </a:solidFill>
            </a:endParaRPr>
          </a:p>
          <a:p>
            <a:pPr algn="ctr">
              <a:lnSpc>
                <a:spcPct val="80000"/>
              </a:lnSpc>
              <a:buFontTx/>
              <a:buNone/>
            </a:pPr>
            <a:r>
              <a:rPr lang="en-US" sz="2000">
                <a:solidFill>
                  <a:schemeClr val="bg1"/>
                </a:solidFill>
              </a:rPr>
              <a:t>	Do not use the United States in your answer, although discussion of positive and negative effects may involve the role of the United States.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81000"/>
            <a:ext cx="8229600" cy="1143000"/>
          </a:xfrm>
        </p:spPr>
        <p:txBody>
          <a:bodyPr/>
          <a:lstStyle/>
          <a:p>
            <a:r>
              <a:rPr lang="en-US" sz="4000">
                <a:solidFill>
                  <a:schemeClr val="bg1"/>
                </a:solidFill>
              </a:rPr>
              <a:t>Documents-Based</a:t>
            </a:r>
            <a:br>
              <a:rPr lang="en-US" sz="4000">
                <a:solidFill>
                  <a:schemeClr val="bg1"/>
                </a:solidFill>
              </a:rPr>
            </a:br>
            <a:r>
              <a:rPr lang="en-US" sz="4000">
                <a:solidFill>
                  <a:schemeClr val="bg1"/>
                </a:solidFill>
              </a:rPr>
              <a:t>Essay Question</a:t>
            </a:r>
          </a:p>
        </p:txBody>
      </p:sp>
      <p:sp>
        <p:nvSpPr>
          <p:cNvPr id="117763" name="Rectangle 3"/>
          <p:cNvSpPr>
            <a:spLocks noGrp="1" noChangeArrowheads="1"/>
          </p:cNvSpPr>
          <p:nvPr>
            <p:ph type="body" idx="1"/>
          </p:nvPr>
        </p:nvSpPr>
        <p:spPr>
          <a:xfrm>
            <a:off x="685800" y="2027238"/>
            <a:ext cx="8229600" cy="4525962"/>
          </a:xfrm>
        </p:spPr>
        <p:txBody>
          <a:bodyPr/>
          <a:lstStyle/>
          <a:p>
            <a:pPr marL="609600" indent="-609600">
              <a:buFontTx/>
              <a:buAutoNum type="arabicPeriod"/>
            </a:pPr>
            <a:r>
              <a:rPr lang="en-US">
                <a:solidFill>
                  <a:schemeClr val="bg1"/>
                </a:solidFill>
              </a:rPr>
              <a:t>read the historical context and the task carefully</a:t>
            </a:r>
          </a:p>
          <a:p>
            <a:pPr marL="609600" indent="-609600">
              <a:buFontTx/>
              <a:buAutoNum type="arabicPeriod"/>
            </a:pPr>
            <a:r>
              <a:rPr lang="en-US">
                <a:solidFill>
                  <a:schemeClr val="bg1"/>
                </a:solidFill>
              </a:rPr>
              <a:t>read the documents and answer the scaffolding questions</a:t>
            </a:r>
          </a:p>
          <a:p>
            <a:pPr marL="609600" indent="-609600">
              <a:buFontTx/>
              <a:buAutoNum type="arabicPeriod"/>
            </a:pPr>
            <a:r>
              <a:rPr lang="en-US">
                <a:solidFill>
                  <a:schemeClr val="bg1"/>
                </a:solidFill>
              </a:rPr>
              <a:t>write a short outline</a:t>
            </a:r>
          </a:p>
          <a:p>
            <a:pPr marL="609600" indent="-609600">
              <a:buFontTx/>
              <a:buNone/>
            </a:pPr>
            <a:endParaRPr lang="en-US">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le:Cho Oyu, Nepal.jpg">
            <a:hlinkClick r:id="rId2"/>
          </p:cNvPr>
          <p:cNvPicPr>
            <a:picLocks noChangeAspect="1" noChangeArrowheads="1"/>
          </p:cNvPicPr>
          <p:nvPr/>
        </p:nvPicPr>
        <p:blipFill>
          <a:blip r:embed="rId3"/>
          <a:srcRect/>
          <a:stretch>
            <a:fillRect/>
          </a:stretch>
        </p:blipFill>
        <p:spPr bwMode="auto">
          <a:xfrm>
            <a:off x="762000" y="885825"/>
            <a:ext cx="7620000" cy="50863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1080</TotalTime>
  <Words>431</Words>
  <Application>Microsoft Office PowerPoint</Application>
  <PresentationFormat>On-screen Show (4:3)</PresentationFormat>
  <Paragraphs>140</Paragraphs>
  <Slides>87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87</vt:i4>
      </vt:variant>
    </vt:vector>
  </HeadingPairs>
  <TitlesOfParts>
    <vt:vector size="89" baseType="lpstr">
      <vt:lpstr>Arial</vt:lpstr>
      <vt:lpstr>Default Design</vt:lpstr>
      <vt:lpstr>5/24/17 HOW TO ACE THE GLOBAL REGENTS DBQ STYLE!</vt:lpstr>
      <vt:lpstr>Basic Information</vt:lpstr>
      <vt:lpstr>Structure of the Test</vt:lpstr>
      <vt:lpstr>Study Strategies</vt:lpstr>
      <vt:lpstr>5/24/17 HOW TO ACE THE GLOBAL REGENTS DBQ STYLE!</vt:lpstr>
      <vt:lpstr>5/24/17 HOW TO ACE THE GLOBAL REGENTS DBQ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Religions</vt:lpstr>
      <vt:lpstr>PowerPoint Presentation</vt:lpstr>
      <vt:lpstr>Judaism, Christianity, Islam</vt:lpstr>
      <vt:lpstr>PowerPoint Presentation</vt:lpstr>
      <vt:lpstr>PowerPoint Presentation</vt:lpstr>
      <vt:lpstr>PowerPoint Presentation</vt:lpstr>
      <vt:lpstr>PowerPoint Presentation</vt:lpstr>
      <vt:lpstr>PowerPoint Presentation</vt:lpstr>
      <vt:lpstr>Golden Ages</vt:lpstr>
      <vt:lpstr>PowerPoint Presentation</vt:lpstr>
      <vt:lpstr>PowerPoint Presentation</vt:lpstr>
      <vt:lpstr>PowerPoint Presentation</vt:lpstr>
      <vt:lpstr>PowerPoint Presentation</vt:lpstr>
      <vt:lpstr>PowerPoint Presentation</vt:lpstr>
      <vt:lpstr>Leonardo da Vinci</vt:lpstr>
      <vt:lpstr>PowerPoint Presentation</vt:lpstr>
      <vt:lpstr>Turning Points</vt:lpstr>
      <vt:lpstr>PowerPoint Presentation</vt:lpstr>
      <vt:lpstr>PowerPoint Presentation</vt:lpstr>
      <vt:lpstr>PowerPoint Presentation</vt:lpstr>
      <vt:lpstr>PowerPoint Presentation</vt:lpstr>
      <vt:lpstr>PowerPoint Presentation</vt:lpstr>
      <vt:lpstr>PowerPoint Presentation</vt:lpstr>
      <vt:lpstr>The French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Systems</vt:lpstr>
      <vt:lpstr>PowerPoint Presentation</vt:lpstr>
      <vt:lpstr>PowerPoint Presentation</vt:lpstr>
      <vt:lpstr>PowerPoint Presentation</vt:lpstr>
      <vt:lpstr>PowerPoint Presentation</vt:lpstr>
      <vt:lpstr>Totalitarianism</vt:lpstr>
      <vt:lpstr>Economic Systems</vt:lpstr>
      <vt:lpstr>PowerPoint Presentation</vt:lpstr>
      <vt:lpstr>PowerPoint Presentation</vt:lpstr>
      <vt:lpstr>PowerPoint Presentation</vt:lpstr>
      <vt:lpstr>PowerPoint Presentation</vt:lpstr>
      <vt:lpstr>PowerPoint Presentation</vt:lpstr>
      <vt:lpstr>Human Rights Violations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Threats to Our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Elimination (POE)</vt:lpstr>
      <vt:lpstr>PowerPoint Presentation</vt:lpstr>
      <vt:lpstr>Word Association</vt:lpstr>
      <vt:lpstr>PowerPoint Presentation</vt:lpstr>
      <vt:lpstr>PowerPoint Presentation</vt:lpstr>
      <vt:lpstr>PowerPoint Presentation</vt:lpstr>
      <vt:lpstr>Positive/Negative</vt:lpstr>
      <vt:lpstr>PowerPoint Presentation</vt:lpstr>
      <vt:lpstr>Thematic Essay</vt:lpstr>
      <vt:lpstr>Thematic Essay Question</vt:lpstr>
      <vt:lpstr>PowerPoint Presentation</vt:lpstr>
      <vt:lpstr>PowerPoint Presentation</vt:lpstr>
      <vt:lpstr>PowerPoint Presentation</vt:lpstr>
      <vt:lpstr>Documents-Based Essay Question</vt:lpstr>
    </vt:vector>
  </TitlesOfParts>
  <Company>New York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VanWagenen</dc:creator>
  <cp:lastModifiedBy>Administrator</cp:lastModifiedBy>
  <cp:revision>34</cp:revision>
  <dcterms:created xsi:type="dcterms:W3CDTF">2010-03-08T14:52:38Z</dcterms:created>
  <dcterms:modified xsi:type="dcterms:W3CDTF">2017-05-24T17:38:54Z</dcterms:modified>
</cp:coreProperties>
</file>