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69"/>
  </p:notesMasterIdLst>
  <p:sldIdLst>
    <p:sldId id="376" r:id="rId2"/>
    <p:sldId id="293" r:id="rId3"/>
    <p:sldId id="296" r:id="rId4"/>
    <p:sldId id="297" r:id="rId5"/>
    <p:sldId id="298" r:id="rId6"/>
    <p:sldId id="299" r:id="rId7"/>
    <p:sldId id="300" r:id="rId8"/>
    <p:sldId id="301" r:id="rId9"/>
    <p:sldId id="302" r:id="rId10"/>
    <p:sldId id="303" r:id="rId11"/>
    <p:sldId id="304" r:id="rId12"/>
    <p:sldId id="305" r:id="rId13"/>
    <p:sldId id="306" r:id="rId14"/>
    <p:sldId id="308" r:id="rId15"/>
    <p:sldId id="309" r:id="rId16"/>
    <p:sldId id="330" r:id="rId17"/>
    <p:sldId id="342" r:id="rId18"/>
    <p:sldId id="264" r:id="rId19"/>
    <p:sldId id="343" r:id="rId20"/>
    <p:sldId id="377" r:id="rId21"/>
    <p:sldId id="382" r:id="rId22"/>
    <p:sldId id="383" r:id="rId23"/>
    <p:sldId id="384" r:id="rId24"/>
    <p:sldId id="344" r:id="rId25"/>
    <p:sldId id="345" r:id="rId26"/>
    <p:sldId id="346" r:id="rId27"/>
    <p:sldId id="352" r:id="rId28"/>
    <p:sldId id="347" r:id="rId29"/>
    <p:sldId id="349" r:id="rId30"/>
    <p:sldId id="350" r:id="rId31"/>
    <p:sldId id="351" r:id="rId32"/>
    <p:sldId id="360" r:id="rId33"/>
    <p:sldId id="361" r:id="rId34"/>
    <p:sldId id="362" r:id="rId35"/>
    <p:sldId id="363" r:id="rId36"/>
    <p:sldId id="354" r:id="rId37"/>
    <p:sldId id="370" r:id="rId38"/>
    <p:sldId id="355" r:id="rId39"/>
    <p:sldId id="356" r:id="rId40"/>
    <p:sldId id="371" r:id="rId41"/>
    <p:sldId id="379" r:id="rId42"/>
    <p:sldId id="380" r:id="rId43"/>
    <p:sldId id="381" r:id="rId44"/>
    <p:sldId id="368" r:id="rId45"/>
    <p:sldId id="369" r:id="rId46"/>
    <p:sldId id="372" r:id="rId47"/>
    <p:sldId id="359" r:id="rId48"/>
    <p:sldId id="373" r:id="rId49"/>
    <p:sldId id="310" r:id="rId50"/>
    <p:sldId id="311" r:id="rId51"/>
    <p:sldId id="312" r:id="rId52"/>
    <p:sldId id="313" r:id="rId53"/>
    <p:sldId id="314" r:id="rId54"/>
    <p:sldId id="378" r:id="rId55"/>
    <p:sldId id="341" r:id="rId56"/>
    <p:sldId id="315" r:id="rId57"/>
    <p:sldId id="316" r:id="rId58"/>
    <p:sldId id="317" r:id="rId59"/>
    <p:sldId id="318" r:id="rId60"/>
    <p:sldId id="319" r:id="rId61"/>
    <p:sldId id="353" r:id="rId62"/>
    <p:sldId id="323" r:id="rId63"/>
    <p:sldId id="324" r:id="rId64"/>
    <p:sldId id="325" r:id="rId65"/>
    <p:sldId id="374" r:id="rId66"/>
    <p:sldId id="375" r:id="rId67"/>
    <p:sldId id="29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sorterViewPr>
    <p:cViewPr>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758EE-B92C-4E66-B995-3853738F6B24}"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ED30F-998E-4FD1-97D9-4B4E57B59099}" type="slidenum">
              <a:rPr lang="en-US" smtClean="0"/>
              <a:t>‹#›</a:t>
            </a:fld>
            <a:endParaRPr lang="en-US"/>
          </a:p>
        </p:txBody>
      </p:sp>
    </p:spTree>
    <p:extLst>
      <p:ext uri="{BB962C8B-B14F-4D97-AF65-F5344CB8AC3E}">
        <p14:creationId xmlns:p14="http://schemas.microsoft.com/office/powerpoint/2010/main" val="408312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112" charset="0"/>
                <a:ea typeface="ＭＳ Ｐゴシック" pitchFamily="-112" charset="-128"/>
              </a:defRPr>
            </a:lvl1pPr>
            <a:lvl2pPr marL="742950" indent="-285750">
              <a:defRPr sz="2400">
                <a:solidFill>
                  <a:schemeClr val="tx1"/>
                </a:solidFill>
                <a:latin typeface="Verdana" pitchFamily="-112" charset="0"/>
                <a:ea typeface="ＭＳ Ｐゴシック" pitchFamily="-112" charset="-128"/>
              </a:defRPr>
            </a:lvl2pPr>
            <a:lvl3pPr marL="1143000" indent="-228600">
              <a:defRPr sz="2400">
                <a:solidFill>
                  <a:schemeClr val="tx1"/>
                </a:solidFill>
                <a:latin typeface="Verdana" pitchFamily="-112" charset="0"/>
                <a:ea typeface="ＭＳ Ｐゴシック" pitchFamily="-112" charset="-128"/>
              </a:defRPr>
            </a:lvl3pPr>
            <a:lvl4pPr marL="1600200" indent="-228600">
              <a:defRPr sz="2400">
                <a:solidFill>
                  <a:schemeClr val="tx1"/>
                </a:solidFill>
                <a:latin typeface="Verdana" pitchFamily="-112" charset="0"/>
                <a:ea typeface="ＭＳ Ｐゴシック" pitchFamily="-112" charset="-128"/>
              </a:defRPr>
            </a:lvl4pPr>
            <a:lvl5pPr marL="2057400" indent="-228600">
              <a:defRPr sz="2400">
                <a:solidFill>
                  <a:schemeClr val="tx1"/>
                </a:solidFill>
                <a:latin typeface="Verdana" pitchFamily="-112"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9pPr>
          </a:lstStyle>
          <a:p>
            <a:fld id="{114C1BF2-0187-47ED-9179-A1B333DEC8F9}" type="slidenum">
              <a:rPr lang="en-US" sz="1200"/>
              <a:pPr/>
              <a:t>34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112" charset="0"/>
                <a:ea typeface="ＭＳ Ｐゴシック" pitchFamily="-112" charset="-128"/>
              </a:defRPr>
            </a:lvl1pPr>
            <a:lvl2pPr marL="742950" indent="-285750">
              <a:defRPr sz="2400">
                <a:solidFill>
                  <a:schemeClr val="tx1"/>
                </a:solidFill>
                <a:latin typeface="Verdana" pitchFamily="-112" charset="0"/>
                <a:ea typeface="ＭＳ Ｐゴシック" pitchFamily="-112" charset="-128"/>
              </a:defRPr>
            </a:lvl2pPr>
            <a:lvl3pPr marL="1143000" indent="-228600">
              <a:defRPr sz="2400">
                <a:solidFill>
                  <a:schemeClr val="tx1"/>
                </a:solidFill>
                <a:latin typeface="Verdana" pitchFamily="-112" charset="0"/>
                <a:ea typeface="ＭＳ Ｐゴシック" pitchFamily="-112" charset="-128"/>
              </a:defRPr>
            </a:lvl3pPr>
            <a:lvl4pPr marL="1600200" indent="-228600">
              <a:defRPr sz="2400">
                <a:solidFill>
                  <a:schemeClr val="tx1"/>
                </a:solidFill>
                <a:latin typeface="Verdana" pitchFamily="-112" charset="0"/>
                <a:ea typeface="ＭＳ Ｐゴシック" pitchFamily="-112" charset="-128"/>
              </a:defRPr>
            </a:lvl4pPr>
            <a:lvl5pPr marL="2057400" indent="-228600">
              <a:defRPr sz="2400">
                <a:solidFill>
                  <a:schemeClr val="tx1"/>
                </a:solidFill>
                <a:latin typeface="Verdana" pitchFamily="-112"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9pPr>
          </a:lstStyle>
          <a:p>
            <a:fld id="{C5E520C1-1AB4-4306-B01A-B71724E5D082}" type="slidenum">
              <a:rPr lang="en-US" sz="1200"/>
              <a:pPr/>
              <a:t>35</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112" charset="0"/>
                <a:ea typeface="ＭＳ Ｐゴシック" pitchFamily="-112" charset="-128"/>
              </a:defRPr>
            </a:lvl1pPr>
            <a:lvl2pPr marL="742950" indent="-285750">
              <a:defRPr sz="2400">
                <a:solidFill>
                  <a:schemeClr val="tx1"/>
                </a:solidFill>
                <a:latin typeface="Verdana" pitchFamily="-112" charset="0"/>
                <a:ea typeface="ＭＳ Ｐゴシック" pitchFamily="-112" charset="-128"/>
              </a:defRPr>
            </a:lvl2pPr>
            <a:lvl3pPr marL="1143000" indent="-228600">
              <a:defRPr sz="2400">
                <a:solidFill>
                  <a:schemeClr val="tx1"/>
                </a:solidFill>
                <a:latin typeface="Verdana" pitchFamily="-112" charset="0"/>
                <a:ea typeface="ＭＳ Ｐゴシック" pitchFamily="-112" charset="-128"/>
              </a:defRPr>
            </a:lvl3pPr>
            <a:lvl4pPr marL="1600200" indent="-228600">
              <a:defRPr sz="2400">
                <a:solidFill>
                  <a:schemeClr val="tx1"/>
                </a:solidFill>
                <a:latin typeface="Verdana" pitchFamily="-112" charset="0"/>
                <a:ea typeface="ＭＳ Ｐゴシック" pitchFamily="-112" charset="-128"/>
              </a:defRPr>
            </a:lvl4pPr>
            <a:lvl5pPr marL="2057400" indent="-228600">
              <a:defRPr sz="2400">
                <a:solidFill>
                  <a:schemeClr val="tx1"/>
                </a:solidFill>
                <a:latin typeface="Verdana" pitchFamily="-112"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9pPr>
          </a:lstStyle>
          <a:p>
            <a:fld id="{0E4DAC1F-C1B2-4D4B-BFC7-F6A636593B1C}" type="slidenum">
              <a:rPr lang="en-US" sz="1200"/>
              <a:pPr/>
              <a:t>44</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112" charset="0"/>
                <a:ea typeface="ＭＳ Ｐゴシック" pitchFamily="-112" charset="-128"/>
              </a:defRPr>
            </a:lvl1pPr>
            <a:lvl2pPr marL="742950" indent="-285750">
              <a:defRPr sz="2400">
                <a:solidFill>
                  <a:schemeClr val="tx1"/>
                </a:solidFill>
                <a:latin typeface="Verdana" pitchFamily="-112" charset="0"/>
                <a:ea typeface="ＭＳ Ｐゴシック" pitchFamily="-112" charset="-128"/>
              </a:defRPr>
            </a:lvl2pPr>
            <a:lvl3pPr marL="1143000" indent="-228600">
              <a:defRPr sz="2400">
                <a:solidFill>
                  <a:schemeClr val="tx1"/>
                </a:solidFill>
                <a:latin typeface="Verdana" pitchFamily="-112" charset="0"/>
                <a:ea typeface="ＭＳ Ｐゴシック" pitchFamily="-112" charset="-128"/>
              </a:defRPr>
            </a:lvl3pPr>
            <a:lvl4pPr marL="1600200" indent="-228600">
              <a:defRPr sz="2400">
                <a:solidFill>
                  <a:schemeClr val="tx1"/>
                </a:solidFill>
                <a:latin typeface="Verdana" pitchFamily="-112" charset="0"/>
                <a:ea typeface="ＭＳ Ｐゴシック" pitchFamily="-112" charset="-128"/>
              </a:defRPr>
            </a:lvl4pPr>
            <a:lvl5pPr marL="2057400" indent="-228600">
              <a:defRPr sz="2400">
                <a:solidFill>
                  <a:schemeClr val="tx1"/>
                </a:solidFill>
                <a:latin typeface="Verdana" pitchFamily="-112"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Verdana" pitchFamily="-112" charset="0"/>
                <a:ea typeface="ＭＳ Ｐゴシック" pitchFamily="-112" charset="-128"/>
              </a:defRPr>
            </a:lvl9pPr>
          </a:lstStyle>
          <a:p>
            <a:fld id="{5DD6D176-C67C-4BDB-BA4C-4D531D7D947B}" type="slidenum">
              <a:rPr lang="en-US" sz="1200"/>
              <a:pPr/>
              <a:t>45</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4FA049-DEC0-4BD3-8FC3-A0C12A67489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A049-DEC0-4BD3-8FC3-A0C12A67489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A049-DEC0-4BD3-8FC3-A0C12A67489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D7FF87-DFA1-4A1F-B373-C901C3F1F740}" type="slidenum">
              <a:rPr lang="en-US"/>
              <a:pPr>
                <a:defRPr/>
              </a:pPr>
              <a:t>‹#›</a:t>
            </a:fld>
            <a:endParaRPr lang="en-US"/>
          </a:p>
        </p:txBody>
      </p:sp>
    </p:spTree>
    <p:extLst>
      <p:ext uri="{BB962C8B-B14F-4D97-AF65-F5344CB8AC3E}">
        <p14:creationId xmlns:p14="http://schemas.microsoft.com/office/powerpoint/2010/main" val="411762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42DE3D-B0F8-4F5F-BEC7-1C05301D859B}" type="slidenum">
              <a:rPr lang="en-US"/>
              <a:pPr>
                <a:defRPr/>
              </a:pPr>
              <a:t>‹#›</a:t>
            </a:fld>
            <a:endParaRPr lang="en-US"/>
          </a:p>
        </p:txBody>
      </p:sp>
    </p:spTree>
    <p:extLst>
      <p:ext uri="{BB962C8B-B14F-4D97-AF65-F5344CB8AC3E}">
        <p14:creationId xmlns:p14="http://schemas.microsoft.com/office/powerpoint/2010/main" val="236742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172216-921C-45EF-ABE6-23D350EF0EC6}" type="slidenum">
              <a:rPr lang="en-US"/>
              <a:pPr>
                <a:defRPr/>
              </a:pPr>
              <a:t>‹#›</a:t>
            </a:fld>
            <a:endParaRPr lang="en-US"/>
          </a:p>
        </p:txBody>
      </p:sp>
    </p:spTree>
    <p:extLst>
      <p:ext uri="{BB962C8B-B14F-4D97-AF65-F5344CB8AC3E}">
        <p14:creationId xmlns:p14="http://schemas.microsoft.com/office/powerpoint/2010/main" val="3751657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06D24DF-E270-45D9-81E7-D50F31105B56}" type="slidenum">
              <a:rPr lang="en-US"/>
              <a:pPr>
                <a:defRPr/>
              </a:pPr>
              <a:t>‹#›</a:t>
            </a:fld>
            <a:endParaRPr lang="en-US"/>
          </a:p>
        </p:txBody>
      </p:sp>
    </p:spTree>
    <p:extLst>
      <p:ext uri="{BB962C8B-B14F-4D97-AF65-F5344CB8AC3E}">
        <p14:creationId xmlns:p14="http://schemas.microsoft.com/office/powerpoint/2010/main" val="38233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C4224E7-0C07-42CE-A0A6-0852D4FF679B}" type="slidenum">
              <a:rPr lang="en-US"/>
              <a:pPr>
                <a:defRPr/>
              </a:pPr>
              <a:t>‹#›</a:t>
            </a:fld>
            <a:endParaRPr lang="en-US"/>
          </a:p>
        </p:txBody>
      </p:sp>
    </p:spTree>
    <p:extLst>
      <p:ext uri="{BB962C8B-B14F-4D97-AF65-F5344CB8AC3E}">
        <p14:creationId xmlns:p14="http://schemas.microsoft.com/office/powerpoint/2010/main" val="337105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C1EA4D27-D8E0-4F12-814B-EAA2B30E3ABC}" type="slidenum">
              <a:rPr lang="en-US"/>
              <a:pPr>
                <a:defRPr/>
              </a:pPr>
              <a:t>‹#›</a:t>
            </a:fld>
            <a:endParaRPr lang="en-US"/>
          </a:p>
        </p:txBody>
      </p:sp>
    </p:spTree>
    <p:extLst>
      <p:ext uri="{BB962C8B-B14F-4D97-AF65-F5344CB8AC3E}">
        <p14:creationId xmlns:p14="http://schemas.microsoft.com/office/powerpoint/2010/main" val="179473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FA049-DEC0-4BD3-8FC3-A0C12A67489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FA049-DEC0-4BD3-8FC3-A0C12A67489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4FA049-DEC0-4BD3-8FC3-A0C12A67489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4FA049-DEC0-4BD3-8FC3-A0C12A674895}"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4FA049-DEC0-4BD3-8FC3-A0C12A674895}"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FA049-DEC0-4BD3-8FC3-A0C12A674895}"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FA049-DEC0-4BD3-8FC3-A0C12A67489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9DBD-E413-424D-8B9F-695E9713F9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FA049-DEC0-4BD3-8FC3-A0C12A67489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9DBD-E413-424D-8B9F-695E9713F9A3}"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64FA049-DEC0-4BD3-8FC3-A0C12A674895}" type="datetimeFigureOut">
              <a:rPr lang="en-US" smtClean="0"/>
              <a:t>1/26/2016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CCF69DBD-E413-424D-8B9F-695E9713F9A3}"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2" r:id="rId12"/>
    <p:sldLayoutId id="2147483883" r:id="rId13"/>
    <p:sldLayoutId id="2147483884" r:id="rId14"/>
    <p:sldLayoutId id="2147483886" r:id="rId15"/>
    <p:sldLayoutId id="2147483887" r:id="rId16"/>
    <p:sldLayoutId id="2147483888" r:id="rId17"/>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Greek_Bireme_500BC.jpg" TargetMode="External"/><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0/07/Sd11-boom.JPG"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upload.wikimedia.org/wikipedia/commons/4/49/Dhow_Indian_Ocean.jp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dl.ket.org/latin3/mores/techno/roads/map.ht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lstStyle/>
          <a:p>
            <a:r>
              <a:rPr lang="en-US" dirty="0" smtClean="0"/>
              <a:t>As you study </a:t>
            </a:r>
            <a:r>
              <a:rPr lang="en-US" smtClean="0"/>
              <a:t>this power point</a:t>
            </a:r>
            <a:r>
              <a:rPr lang="en-US" dirty="0" smtClean="0"/>
              <a:t>, make sure you know the following:</a:t>
            </a:r>
          </a:p>
          <a:p>
            <a:pPr lvl="1"/>
            <a:r>
              <a:rPr lang="en-US" dirty="0" smtClean="0"/>
              <a:t>The </a:t>
            </a:r>
            <a:r>
              <a:rPr lang="en-US" dirty="0" err="1" smtClean="0"/>
              <a:t>qanat</a:t>
            </a:r>
            <a:r>
              <a:rPr lang="en-US" dirty="0" smtClean="0"/>
              <a:t> system and why it spread</a:t>
            </a:r>
          </a:p>
          <a:p>
            <a:pPr lvl="1"/>
            <a:r>
              <a:rPr lang="en-US" dirty="0" smtClean="0"/>
              <a:t>The types of goods traded in the Indian Ocean basin</a:t>
            </a:r>
          </a:p>
          <a:p>
            <a:pPr lvl="1"/>
            <a:r>
              <a:rPr lang="en-US" dirty="0" smtClean="0"/>
              <a:t>The importance of the monsoons, esp. their regularity, in the Indian Ocean trading network</a:t>
            </a:r>
          </a:p>
          <a:p>
            <a:pPr lvl="1"/>
            <a:r>
              <a:rPr lang="en-US" dirty="0" smtClean="0"/>
              <a:t>How China with its capital at </a:t>
            </a:r>
            <a:r>
              <a:rPr lang="en-US" dirty="0" err="1" smtClean="0"/>
              <a:t>Chang’an</a:t>
            </a:r>
            <a:r>
              <a:rPr lang="en-US" dirty="0" smtClean="0"/>
              <a:t> and Rome anchored the 2 ends of the silk roads.  Romans wanted silk, a luxury item from China, and the Chinese wanted grapevines and other luxury items from the Mediterranean</a:t>
            </a:r>
          </a:p>
          <a:p>
            <a:pPr lvl="1"/>
            <a:r>
              <a:rPr lang="en-US" dirty="0" smtClean="0"/>
              <a:t>Phoenicia was an important maritime civilization that established colonies in the Med.  Athens and Rome did also.  In fact, this is what brought Rome and Carthage (a Phoenician colony) into conflict.  The Med. Wasn’t big enough for both.</a:t>
            </a:r>
          </a:p>
          <a:p>
            <a:pPr lvl="1"/>
            <a:r>
              <a:rPr lang="en-US" dirty="0" smtClean="0"/>
              <a:t>The new types of technologies that facilitated the long-distance trade.</a:t>
            </a:r>
          </a:p>
          <a:p>
            <a:pPr lvl="2"/>
            <a:r>
              <a:rPr lang="en-US" dirty="0" smtClean="0"/>
              <a:t>What was different about the lateen sail?</a:t>
            </a:r>
          </a:p>
          <a:p>
            <a:pPr lvl="1"/>
            <a:r>
              <a:rPr lang="en-US" dirty="0" smtClean="0"/>
              <a:t>The impact disease had on the fall of the Roman empire</a:t>
            </a:r>
          </a:p>
          <a:p>
            <a:pPr lvl="1"/>
            <a:endParaRPr lang="en-US" dirty="0"/>
          </a:p>
        </p:txBody>
      </p:sp>
    </p:spTree>
    <p:extLst>
      <p:ext uri="{BB962C8B-B14F-4D97-AF65-F5344CB8AC3E}">
        <p14:creationId xmlns:p14="http://schemas.microsoft.com/office/powerpoint/2010/main" val="323118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Route of the Overland Silk Road</a:t>
            </a:r>
          </a:p>
        </p:txBody>
      </p:sp>
      <p:sp>
        <p:nvSpPr>
          <p:cNvPr id="12291" name="Rectangle 3"/>
          <p:cNvSpPr>
            <a:spLocks noGrp="1" noChangeArrowheads="1"/>
          </p:cNvSpPr>
          <p:nvPr>
            <p:ph type="body" idx="1"/>
          </p:nvPr>
        </p:nvSpPr>
        <p:spPr>
          <a:xfrm>
            <a:off x="457200" y="4313238"/>
            <a:ext cx="8153400" cy="2011362"/>
          </a:xfrm>
          <a:ln>
            <a:solidFill>
              <a:schemeClr val="tx1"/>
            </a:solidFill>
            <a:miter lim="800000"/>
            <a:headEnd/>
            <a:tailEnd/>
          </a:ln>
        </p:spPr>
        <p:txBody>
          <a:bodyPr>
            <a:normAutofit fontScale="92500" lnSpcReduction="20000"/>
          </a:bodyPr>
          <a:lstStyle/>
          <a:p>
            <a:pPr eaLnBrk="1" hangingPunct="1">
              <a:lnSpc>
                <a:spcPct val="90000"/>
              </a:lnSpc>
            </a:pPr>
            <a:r>
              <a:rPr lang="en-US" sz="2800" smtClean="0"/>
              <a:t>In northern Iran, the route joined with roads to ports on the Caspian Sea and the Persian Gulf and proceeded to Palmyra (modern Syria)</a:t>
            </a:r>
          </a:p>
          <a:p>
            <a:pPr lvl="1" eaLnBrk="1" hangingPunct="1">
              <a:lnSpc>
                <a:spcPct val="90000"/>
              </a:lnSpc>
            </a:pPr>
            <a:r>
              <a:rPr lang="en-US" sz="2400" smtClean="0"/>
              <a:t>There it met roads coming from Arabia and ports on the Red Sea</a:t>
            </a:r>
          </a:p>
        </p:txBody>
      </p:sp>
      <p:pic>
        <p:nvPicPr>
          <p:cNvPr id="12292" name="Picture 5" descr="insid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672263" cy="263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22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Silk Road</a:t>
            </a:r>
          </a:p>
        </p:txBody>
      </p:sp>
      <p:sp>
        <p:nvSpPr>
          <p:cNvPr id="13315" name="Rectangle 3"/>
          <p:cNvSpPr>
            <a:spLocks noGrp="1" noChangeArrowheads="1"/>
          </p:cNvSpPr>
          <p:nvPr>
            <p:ph type="body" sz="half" idx="1"/>
          </p:nvPr>
        </p:nvSpPr>
        <p:spPr>
          <a:xfrm>
            <a:off x="533400" y="5151438"/>
            <a:ext cx="8153400" cy="1401762"/>
          </a:xfrm>
          <a:ln>
            <a:solidFill>
              <a:schemeClr val="tx1"/>
            </a:solidFill>
            <a:miter lim="800000"/>
            <a:headEnd/>
            <a:tailEnd/>
          </a:ln>
        </p:spPr>
        <p:txBody>
          <a:bodyPr>
            <a:normAutofit fontScale="92500"/>
          </a:bodyPr>
          <a:lstStyle/>
          <a:p>
            <a:pPr eaLnBrk="1" hangingPunct="1"/>
            <a:r>
              <a:rPr lang="en-US" sz="2800" smtClean="0"/>
              <a:t>It continued west and terminated at the Mediterranean ports of Antioch (in modern Turkey) and Tyre (in modern Lebanon)</a:t>
            </a:r>
          </a:p>
        </p:txBody>
      </p:sp>
      <p:pic>
        <p:nvPicPr>
          <p:cNvPr id="13316" name="Picture 7" descr="silkro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1371600"/>
            <a:ext cx="6591300" cy="354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2820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Sea Lanes</a:t>
            </a:r>
          </a:p>
        </p:txBody>
      </p:sp>
      <p:sp>
        <p:nvSpPr>
          <p:cNvPr id="14339" name="Rectangle 3"/>
          <p:cNvSpPr>
            <a:spLocks noGrp="1" noChangeArrowheads="1"/>
          </p:cNvSpPr>
          <p:nvPr>
            <p:ph type="body" idx="1"/>
          </p:nvPr>
        </p:nvSpPr>
        <p:spPr>
          <a:xfrm>
            <a:off x="457200" y="1600200"/>
            <a:ext cx="4038600" cy="4525963"/>
          </a:xfrm>
          <a:ln>
            <a:solidFill>
              <a:schemeClr val="tx1"/>
            </a:solidFill>
            <a:miter lim="800000"/>
            <a:headEnd/>
            <a:tailEnd/>
          </a:ln>
        </p:spPr>
        <p:txBody>
          <a:bodyPr/>
          <a:lstStyle/>
          <a:p>
            <a:pPr eaLnBrk="1" hangingPunct="1"/>
            <a:r>
              <a:rPr lang="en-US" smtClean="0"/>
              <a:t>The Silk Roads also provided access at ports like Guangzhou in southern China that led to maritime routes to India and Ceylon (modern-day Sri Lanka)</a:t>
            </a:r>
          </a:p>
        </p:txBody>
      </p:sp>
      <p:pic>
        <p:nvPicPr>
          <p:cNvPr id="14340" name="Picture 5" descr="te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65288"/>
            <a:ext cx="4149725" cy="4430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8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Organization of Long-distance Trade</a:t>
            </a:r>
          </a:p>
        </p:txBody>
      </p:sp>
      <p:sp>
        <p:nvSpPr>
          <p:cNvPr id="15363" name="Rectangle 3"/>
          <p:cNvSpPr>
            <a:spLocks noGrp="1" noChangeArrowheads="1"/>
          </p:cNvSpPr>
          <p:nvPr>
            <p:ph type="body" idx="1"/>
          </p:nvPr>
        </p:nvSpPr>
        <p:spPr/>
        <p:txBody>
          <a:bodyPr/>
          <a:lstStyle/>
          <a:p>
            <a:pPr eaLnBrk="1" hangingPunct="1"/>
            <a:r>
              <a:rPr lang="en-US" dirty="0" smtClean="0"/>
              <a:t>Individual merchants usually did not travel from one end of Eurasia to the other</a:t>
            </a:r>
          </a:p>
          <a:p>
            <a:pPr eaLnBrk="1" hangingPunct="1"/>
            <a:r>
              <a:rPr lang="en-US" dirty="0" smtClean="0"/>
              <a:t>Instead they handled long-distance trade in stages</a:t>
            </a:r>
          </a:p>
          <a:p>
            <a:pPr lvl="1" eaLnBrk="1" hangingPunct="1"/>
            <a:r>
              <a:rPr lang="en-US" dirty="0" smtClean="0"/>
              <a:t>Chinese, Parthians, Persians, Indians, Romans, and others would dominate the caravan or maritime trade routes within their empire or territory of influence</a:t>
            </a:r>
            <a:endParaRPr lang="en-US" dirty="0"/>
          </a:p>
          <a:p>
            <a:r>
              <a:rPr lang="en-US" dirty="0" smtClean="0"/>
              <a:t>GEOGRAPHY determined what was exchanged, where it was exchanged, and by whom it was exchanged</a:t>
            </a:r>
          </a:p>
          <a:p>
            <a:pPr lvl="1"/>
            <a:endParaRPr lang="en-US" dirty="0" smtClean="0"/>
          </a:p>
        </p:txBody>
      </p:sp>
    </p:spTree>
    <p:extLst>
      <p:ext uri="{BB962C8B-B14F-4D97-AF65-F5344CB8AC3E}">
        <p14:creationId xmlns:p14="http://schemas.microsoft.com/office/powerpoint/2010/main" val="341194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Silk Road Trade to the West</a:t>
            </a:r>
          </a:p>
        </p:txBody>
      </p:sp>
      <p:sp>
        <p:nvSpPr>
          <p:cNvPr id="17411" name="Rectangle 3"/>
          <p:cNvSpPr>
            <a:spLocks noGrp="1" noChangeArrowheads="1"/>
          </p:cNvSpPr>
          <p:nvPr>
            <p:ph type="body" sz="half" idx="1"/>
          </p:nvPr>
        </p:nvSpPr>
        <p:spPr>
          <a:xfrm>
            <a:off x="228600" y="1447800"/>
            <a:ext cx="4800600" cy="5181600"/>
          </a:xfrm>
          <a:ln>
            <a:solidFill>
              <a:schemeClr val="tx1"/>
            </a:solidFill>
            <a:miter lim="800000"/>
            <a:headEnd/>
            <a:tailEnd/>
          </a:ln>
        </p:spPr>
        <p:txBody>
          <a:bodyPr>
            <a:normAutofit lnSpcReduction="10000"/>
          </a:bodyPr>
          <a:lstStyle/>
          <a:p>
            <a:pPr eaLnBrk="1" hangingPunct="1">
              <a:lnSpc>
                <a:spcPct val="90000"/>
              </a:lnSpc>
            </a:pPr>
            <a:r>
              <a:rPr lang="en-US" sz="2400" smtClean="0"/>
              <a:t>Silk and spices traveled west from southeast Asia, China, and India</a:t>
            </a:r>
          </a:p>
          <a:p>
            <a:pPr lvl="1" eaLnBrk="1" hangingPunct="1">
              <a:lnSpc>
                <a:spcPct val="90000"/>
              </a:lnSpc>
            </a:pPr>
            <a:r>
              <a:rPr lang="en-US" sz="2400" smtClean="0"/>
              <a:t>China was the only country in classical times where cultivators and weavers had developed  techniques for producing high-quality silk fabrics</a:t>
            </a:r>
          </a:p>
          <a:p>
            <a:pPr lvl="1" eaLnBrk="1" hangingPunct="1">
              <a:lnSpc>
                <a:spcPct val="90000"/>
              </a:lnSpc>
            </a:pPr>
            <a:r>
              <a:rPr lang="en-US" sz="2400" smtClean="0"/>
              <a:t>Spices served not just to season food but also as drugs, anesthetics, aphrodisiacs, perfumes, aromatics, and magical potions</a:t>
            </a:r>
          </a:p>
        </p:txBody>
      </p:sp>
      <p:pic>
        <p:nvPicPr>
          <p:cNvPr id="17412" name="Picture 4" descr="silk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89563" y="1600200"/>
            <a:ext cx="2916237" cy="443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6"/>
          <p:cNvSpPr>
            <a:spLocks noChangeArrowheads="1"/>
          </p:cNvSpPr>
          <p:nvPr/>
        </p:nvSpPr>
        <p:spPr bwMode="auto">
          <a:xfrm>
            <a:off x="5562600" y="6223000"/>
            <a:ext cx="3048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000"/>
              <a:t>Chinese silk making</a:t>
            </a:r>
          </a:p>
        </p:txBody>
      </p:sp>
    </p:spTree>
    <p:extLst>
      <p:ext uri="{BB962C8B-B14F-4D97-AF65-F5344CB8AC3E}">
        <p14:creationId xmlns:p14="http://schemas.microsoft.com/office/powerpoint/2010/main" val="1978826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Silk Road Trade to the East</a:t>
            </a:r>
          </a:p>
        </p:txBody>
      </p:sp>
      <p:sp>
        <p:nvSpPr>
          <p:cNvPr id="1843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sz="2800" smtClean="0"/>
              <a:t>Central Asia produced large, strong horses and jade that was highly prized by Chinese stone carvers</a:t>
            </a:r>
          </a:p>
          <a:p>
            <a:pPr eaLnBrk="1" hangingPunct="1">
              <a:lnSpc>
                <a:spcPct val="90000"/>
              </a:lnSpc>
            </a:pPr>
            <a:r>
              <a:rPr lang="en-US" sz="2800" smtClean="0"/>
              <a:t>The Roman empire traded glassware, jewelry, works of art, decorative items, perfumes, bronze goods, wool and linen textiles, pottery, iron tools, olive oil, wine, and gold and silver bullion</a:t>
            </a:r>
          </a:p>
          <a:p>
            <a:pPr lvl="1" eaLnBrk="1" hangingPunct="1">
              <a:lnSpc>
                <a:spcPct val="90000"/>
              </a:lnSpc>
            </a:pPr>
            <a:r>
              <a:rPr lang="en-US" sz="2400" smtClean="0"/>
              <a:t>Mediterranean merchants and manufacturers often imported raw materials such as uncut gemstones which they exported as finished products in the form of expensive jewelry and decorative items</a:t>
            </a:r>
          </a:p>
        </p:txBody>
      </p:sp>
    </p:spTree>
    <p:extLst>
      <p:ext uri="{BB962C8B-B14F-4D97-AF65-F5344CB8AC3E}">
        <p14:creationId xmlns:p14="http://schemas.microsoft.com/office/powerpoint/2010/main" val="3257922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Products that Contributed to Silk Road Commerce</a:t>
            </a:r>
            <a:endParaRPr lang="en-US" dirty="0"/>
          </a:p>
        </p:txBody>
      </p:sp>
      <p:sp>
        <p:nvSpPr>
          <p:cNvPr id="4" name="Content Placeholder 3"/>
          <p:cNvSpPr>
            <a:spLocks noGrp="1"/>
          </p:cNvSpPr>
          <p:nvPr>
            <p:ph idx="1"/>
          </p:nvPr>
        </p:nvSpPr>
        <p:spPr/>
        <p:txBody>
          <a:bodyPr/>
          <a:lstStyle/>
          <a:p>
            <a:r>
              <a:rPr lang="en-US" dirty="0" smtClean="0"/>
              <a:t>China:  silk bamboo, mirrors, gunpowder, paper, rhubarb, ginger, </a:t>
            </a:r>
            <a:r>
              <a:rPr lang="en-US" dirty="0" err="1" smtClean="0"/>
              <a:t>lacquerware</a:t>
            </a:r>
            <a:r>
              <a:rPr lang="en-US" dirty="0" smtClean="0"/>
              <a:t>, chrysanthemums</a:t>
            </a:r>
          </a:p>
          <a:p>
            <a:r>
              <a:rPr lang="en-US" dirty="0" smtClean="0"/>
              <a:t>Siberia and Central Asia:  furs, amber, livestock, horses, falcons, hides, copper vessels, tents, saddles, slaves</a:t>
            </a:r>
          </a:p>
          <a:p>
            <a:r>
              <a:rPr lang="en-US" dirty="0" smtClean="0"/>
              <a:t>India:  cotton textiles, herbal medicine, precious stones, spices</a:t>
            </a:r>
          </a:p>
          <a:p>
            <a:r>
              <a:rPr lang="en-US" dirty="0" smtClean="0"/>
              <a:t>Middle East:  dates, nuts, almonds, dried fruit, dyes, lapis lazuli (ore to make blue dye), swords</a:t>
            </a:r>
          </a:p>
          <a:p>
            <a:r>
              <a:rPr lang="en-US" dirty="0" smtClean="0"/>
              <a:t>Mediterranean:  gold coins, glassware, glazes, grapevines, jewelry, artworks, perfume, wool and linen textiles, olive oil</a:t>
            </a:r>
            <a:endParaRPr lang="en-US" dirty="0"/>
          </a:p>
        </p:txBody>
      </p:sp>
    </p:spTree>
    <p:extLst>
      <p:ext uri="{BB962C8B-B14F-4D97-AF65-F5344CB8AC3E}">
        <p14:creationId xmlns:p14="http://schemas.microsoft.com/office/powerpoint/2010/main" val="249792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Sea Roads</a:t>
            </a:r>
            <a:endParaRPr lang="en-US" dirty="0"/>
          </a:p>
        </p:txBody>
      </p:sp>
    </p:spTree>
    <p:extLst>
      <p:ext uri="{BB962C8B-B14F-4D97-AF65-F5344CB8AC3E}">
        <p14:creationId xmlns:p14="http://schemas.microsoft.com/office/powerpoint/2010/main" val="396035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p:txBody>
          <a:bodyPr>
            <a:normAutofit lnSpcReduction="10000"/>
          </a:bodyPr>
          <a:lstStyle/>
          <a:p>
            <a:pPr eaLnBrk="1" hangingPunct="1">
              <a:lnSpc>
                <a:spcPct val="90000"/>
              </a:lnSpc>
            </a:pPr>
            <a:r>
              <a:rPr lang="en-US" sz="2400" b="1" dirty="0" smtClean="0">
                <a:solidFill>
                  <a:schemeClr val="bg1"/>
                </a:solidFill>
              </a:rPr>
              <a:t>Phoenicians</a:t>
            </a:r>
          </a:p>
          <a:p>
            <a:pPr lvl="1" eaLnBrk="1" hangingPunct="1">
              <a:lnSpc>
                <a:spcPct val="90000"/>
              </a:lnSpc>
              <a:buClr>
                <a:srgbClr val="99CC00"/>
              </a:buClr>
              <a:buFont typeface="Wingdings" pitchFamily="2" charset="2"/>
              <a:buChar char="v"/>
            </a:pPr>
            <a:r>
              <a:rPr lang="en-US" sz="2000" b="1" dirty="0" smtClean="0">
                <a:solidFill>
                  <a:schemeClr val="bg1"/>
                </a:solidFill>
              </a:rPr>
              <a:t>Major maritime trade state from 1550 to 300 BCE</a:t>
            </a:r>
          </a:p>
          <a:p>
            <a:pPr lvl="1" eaLnBrk="1" hangingPunct="1">
              <a:lnSpc>
                <a:spcPct val="90000"/>
              </a:lnSpc>
              <a:buClr>
                <a:srgbClr val="99CC00"/>
              </a:buClr>
              <a:buFont typeface="Wingdings" pitchFamily="2" charset="2"/>
              <a:buChar char="v"/>
            </a:pPr>
            <a:r>
              <a:rPr lang="en-US" sz="2000" b="1" dirty="0" smtClean="0">
                <a:solidFill>
                  <a:schemeClr val="bg1"/>
                </a:solidFill>
              </a:rPr>
              <a:t>Established trade colonies throughout Mediterranean and Black seas</a:t>
            </a:r>
          </a:p>
          <a:p>
            <a:pPr lvl="1" eaLnBrk="1" hangingPunct="1">
              <a:lnSpc>
                <a:spcPct val="90000"/>
              </a:lnSpc>
              <a:buClr>
                <a:srgbClr val="99CC00"/>
              </a:buClr>
              <a:buFont typeface="Wingdings" pitchFamily="2" charset="2"/>
              <a:buChar char="v"/>
            </a:pPr>
            <a:r>
              <a:rPr lang="en-US" sz="2000" b="1" dirty="0" smtClean="0">
                <a:solidFill>
                  <a:schemeClr val="bg1"/>
                </a:solidFill>
              </a:rPr>
              <a:t>First to use polar star for navigation</a:t>
            </a:r>
          </a:p>
          <a:p>
            <a:pPr lvl="1" eaLnBrk="1" hangingPunct="1">
              <a:lnSpc>
                <a:spcPct val="90000"/>
              </a:lnSpc>
              <a:buClr>
                <a:srgbClr val="99CC00"/>
              </a:buClr>
              <a:buFont typeface="Wingdings" pitchFamily="2" charset="2"/>
              <a:buChar char="v"/>
            </a:pPr>
            <a:r>
              <a:rPr lang="en-US" sz="2000" b="1" dirty="0" smtClean="0">
                <a:solidFill>
                  <a:schemeClr val="bg1"/>
                </a:solidFill>
              </a:rPr>
              <a:t>Acted as “trucking company” for major states</a:t>
            </a:r>
          </a:p>
        </p:txBody>
      </p:sp>
      <p:pic>
        <p:nvPicPr>
          <p:cNvPr id="9220" name="Picture 6" descr="Phoenicians and egyptrade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4572000"/>
            <a:ext cx="4640334" cy="1752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8"/>
          <p:cNvSpPr txBox="1">
            <a:spLocks noChangeArrowheads="1"/>
          </p:cNvSpPr>
          <p:nvPr/>
        </p:nvSpPr>
        <p:spPr bwMode="auto">
          <a:xfrm>
            <a:off x="2895600" y="4572000"/>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1200" dirty="0">
                <a:solidFill>
                  <a:schemeClr val="bg1"/>
                </a:solidFill>
              </a:rPr>
              <a:t>Phoenicians trading with Egyptians</a:t>
            </a:r>
          </a:p>
        </p:txBody>
      </p:sp>
      <p:sp>
        <p:nvSpPr>
          <p:cNvPr id="2" name="Title 1"/>
          <p:cNvSpPr>
            <a:spLocks noGrp="1"/>
          </p:cNvSpPr>
          <p:nvPr>
            <p:ph type="title"/>
          </p:nvPr>
        </p:nvSpPr>
        <p:spPr/>
        <p:txBody>
          <a:bodyPr/>
          <a:lstStyle/>
          <a:p>
            <a:r>
              <a:rPr lang="en-US" dirty="0" smtClean="0"/>
              <a:t>The Mediterranean</a:t>
            </a:r>
            <a:endParaRPr lang="en-US" dirty="0"/>
          </a:p>
        </p:txBody>
      </p:sp>
      <p:pic>
        <p:nvPicPr>
          <p:cNvPr id="93186" name="Picture 2" descr="http://upload.wikimedia.org/wikipedia/commons/thumb/5/53/Greek_Bireme_500BC.jpg/250px-Greek_Bireme_500B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91000"/>
            <a:ext cx="2767038"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6172200"/>
            <a:ext cx="2971800" cy="338554"/>
          </a:xfrm>
          <a:prstGeom prst="rect">
            <a:avLst/>
          </a:prstGeom>
          <a:noFill/>
        </p:spPr>
        <p:txBody>
          <a:bodyPr wrap="square" rtlCol="0">
            <a:spAutoFit/>
          </a:bodyPr>
          <a:lstStyle/>
          <a:p>
            <a:r>
              <a:rPr lang="en-US" sz="1600" dirty="0" smtClean="0">
                <a:solidFill>
                  <a:schemeClr val="bg1"/>
                </a:solidFill>
                <a:effectLst/>
              </a:rPr>
              <a:t>Greek bireme circa 500BC</a:t>
            </a:r>
            <a:endParaRPr lang="en-US" sz="1600" dirty="0">
              <a:solidFill>
                <a:schemeClr val="bg1"/>
              </a:solidFill>
            </a:endParaRPr>
          </a:p>
        </p:txBody>
      </p:sp>
    </p:spTree>
    <p:extLst>
      <p:ext uri="{BB962C8B-B14F-4D97-AF65-F5344CB8AC3E}">
        <p14:creationId xmlns:p14="http://schemas.microsoft.com/office/powerpoint/2010/main" val="3120465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457200" y="1600200"/>
            <a:ext cx="3733800" cy="4525963"/>
          </a:xfrm>
        </p:spPr>
        <p:txBody>
          <a:bodyPr>
            <a:normAutofit fontScale="92500" lnSpcReduction="20000"/>
          </a:bodyPr>
          <a:lstStyle/>
          <a:p>
            <a:pPr eaLnBrk="1" hangingPunct="1">
              <a:lnSpc>
                <a:spcPct val="90000"/>
              </a:lnSpc>
            </a:pPr>
            <a:r>
              <a:rPr lang="en-US" sz="2400" b="1" smtClean="0">
                <a:solidFill>
                  <a:schemeClr val="bg1"/>
                </a:solidFill>
              </a:rPr>
              <a:t>Carthage</a:t>
            </a:r>
          </a:p>
          <a:p>
            <a:pPr lvl="1" eaLnBrk="1" hangingPunct="1">
              <a:lnSpc>
                <a:spcPct val="90000"/>
              </a:lnSpc>
              <a:buClr>
                <a:srgbClr val="9966FF"/>
              </a:buClr>
              <a:buFont typeface="Wingdings" pitchFamily="2" charset="2"/>
              <a:buChar char="v"/>
            </a:pPr>
            <a:r>
              <a:rPr lang="en-US" sz="2000" b="1" smtClean="0">
                <a:solidFill>
                  <a:schemeClr val="bg1"/>
                </a:solidFill>
              </a:rPr>
              <a:t>Established as a colony by Phoenicians</a:t>
            </a:r>
          </a:p>
          <a:p>
            <a:pPr lvl="1" eaLnBrk="1" hangingPunct="1">
              <a:lnSpc>
                <a:spcPct val="90000"/>
              </a:lnSpc>
              <a:buClr>
                <a:srgbClr val="9966FF"/>
              </a:buClr>
              <a:buFont typeface="Wingdings" pitchFamily="2" charset="2"/>
              <a:buChar char="v"/>
            </a:pPr>
            <a:r>
              <a:rPr lang="en-US" sz="2000" b="1" smtClean="0">
                <a:solidFill>
                  <a:schemeClr val="bg1"/>
                </a:solidFill>
              </a:rPr>
              <a:t>Maritime trade power – dominated the western Mediterranean</a:t>
            </a:r>
          </a:p>
          <a:p>
            <a:pPr lvl="1" eaLnBrk="1" hangingPunct="1">
              <a:lnSpc>
                <a:spcPct val="90000"/>
              </a:lnSpc>
              <a:buClr>
                <a:srgbClr val="9966FF"/>
              </a:buClr>
              <a:buFont typeface="Wingdings" pitchFamily="2" charset="2"/>
              <a:buChar char="v"/>
            </a:pPr>
            <a:r>
              <a:rPr lang="en-US" sz="2000" b="1" smtClean="0">
                <a:solidFill>
                  <a:schemeClr val="bg1"/>
                </a:solidFill>
              </a:rPr>
              <a:t>Economic policies focused on protection of sea lanes and securing natural resources</a:t>
            </a:r>
          </a:p>
          <a:p>
            <a:pPr lvl="1" eaLnBrk="1" hangingPunct="1">
              <a:lnSpc>
                <a:spcPct val="90000"/>
              </a:lnSpc>
              <a:buClr>
                <a:srgbClr val="9966FF"/>
              </a:buClr>
              <a:buFont typeface="Wingdings" pitchFamily="2" charset="2"/>
              <a:buChar char="v"/>
            </a:pPr>
            <a:r>
              <a:rPr lang="en-US" sz="2000" b="1" smtClean="0">
                <a:solidFill>
                  <a:schemeClr val="bg1"/>
                </a:solidFill>
              </a:rPr>
              <a:t>Some evidence of trade w/sub-Saharan Africa and British Isles</a:t>
            </a:r>
          </a:p>
        </p:txBody>
      </p:sp>
      <p:pic>
        <p:nvPicPr>
          <p:cNvPr id="22532" name="Picture 6" descr="City of Carthag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2209800"/>
            <a:ext cx="4495800" cy="2752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7"/>
          <p:cNvSpPr txBox="1">
            <a:spLocks noChangeArrowheads="1"/>
          </p:cNvSpPr>
          <p:nvPr/>
        </p:nvSpPr>
        <p:spPr bwMode="auto">
          <a:xfrm>
            <a:off x="4419600" y="5029200"/>
            <a:ext cx="449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1200">
                <a:solidFill>
                  <a:schemeClr val="bg1"/>
                </a:solidFill>
              </a:rPr>
              <a:t>City of Carthage</a:t>
            </a:r>
          </a:p>
        </p:txBody>
      </p:sp>
      <p:sp>
        <p:nvSpPr>
          <p:cNvPr id="2" name="Title 1"/>
          <p:cNvSpPr>
            <a:spLocks noGrp="1"/>
          </p:cNvSpPr>
          <p:nvPr>
            <p:ph type="title"/>
          </p:nvPr>
        </p:nvSpPr>
        <p:spPr/>
        <p:txBody>
          <a:bodyPr/>
          <a:lstStyle/>
          <a:p>
            <a:r>
              <a:rPr lang="en-US" dirty="0" smtClean="0"/>
              <a:t>Carthage</a:t>
            </a:r>
            <a:endParaRPr lang="en-US" dirty="0"/>
          </a:p>
        </p:txBody>
      </p:sp>
    </p:spTree>
    <p:extLst>
      <p:ext uri="{BB962C8B-B14F-4D97-AF65-F5344CB8AC3E}">
        <p14:creationId xmlns:p14="http://schemas.microsoft.com/office/powerpoint/2010/main" val="61020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000" dirty="0" smtClean="0"/>
              <a:t>Long Distance Trade:  The Silk, Sand, and Sea Roads</a:t>
            </a:r>
            <a:br>
              <a:rPr lang="en-US" sz="4000" dirty="0" smtClean="0"/>
            </a:br>
            <a:r>
              <a:rPr lang="en-US" sz="4000" dirty="0" smtClean="0"/>
              <a:t/>
            </a:r>
            <a:br>
              <a:rPr lang="en-US" sz="4000" dirty="0" smtClean="0"/>
            </a:br>
            <a:endParaRPr lang="en-US" sz="3200" dirty="0" smtClean="0"/>
          </a:p>
        </p:txBody>
      </p:sp>
    </p:spTree>
    <p:extLst>
      <p:ext uri="{BB962C8B-B14F-4D97-AF65-F5344CB8AC3E}">
        <p14:creationId xmlns:p14="http://schemas.microsoft.com/office/powerpoint/2010/main" val="3677217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9/9c/PhoenicianT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137722"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7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3.slideserve.com/5546244/indian-ocean-maritime-trade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162800" cy="53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4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3.slideserve.com/5546244/indian-ocean-maritime-trade6-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59625" cy="536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6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3.slideserve.com/5546244/indian-ocean-maritime-trade7-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569502" cy="567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5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p:txBody>
          <a:bodyPr>
            <a:normAutofit fontScale="92500" lnSpcReduction="20000"/>
          </a:bodyPr>
          <a:lstStyle/>
          <a:p>
            <a:pPr eaLnBrk="1" hangingPunct="1"/>
            <a:r>
              <a:rPr lang="en-US" sz="2400" b="1" smtClean="0">
                <a:solidFill>
                  <a:schemeClr val="bg1"/>
                </a:solidFill>
              </a:rPr>
              <a:t>Greek City-States</a:t>
            </a:r>
          </a:p>
          <a:p>
            <a:pPr lvl="1" eaLnBrk="1" hangingPunct="1">
              <a:buClr>
                <a:srgbClr val="66FF33"/>
              </a:buClr>
              <a:buFont typeface="Wingdings" pitchFamily="2" charset="2"/>
              <a:buChar char="v"/>
            </a:pPr>
            <a:r>
              <a:rPr lang="en-US" sz="2000" b="1" smtClean="0">
                <a:solidFill>
                  <a:schemeClr val="bg1"/>
                </a:solidFill>
              </a:rPr>
              <a:t>Colonies established to</a:t>
            </a:r>
          </a:p>
          <a:p>
            <a:pPr lvl="2" eaLnBrk="1" hangingPunct="1">
              <a:buClr>
                <a:srgbClr val="FFFF00"/>
              </a:buClr>
              <a:buFont typeface="Wingdings" pitchFamily="2" charset="2"/>
              <a:buChar char="q"/>
            </a:pPr>
            <a:r>
              <a:rPr lang="en-US" sz="1800" b="1" smtClean="0">
                <a:solidFill>
                  <a:schemeClr val="bg1"/>
                </a:solidFill>
              </a:rPr>
              <a:t>Act as bases for trade</a:t>
            </a:r>
          </a:p>
          <a:p>
            <a:pPr lvl="2" eaLnBrk="1" hangingPunct="1">
              <a:buClr>
                <a:srgbClr val="FFFF00"/>
              </a:buClr>
              <a:buFont typeface="Wingdings" pitchFamily="2" charset="2"/>
              <a:buChar char="q"/>
            </a:pPr>
            <a:r>
              <a:rPr lang="en-US" sz="1800" b="1" smtClean="0">
                <a:solidFill>
                  <a:schemeClr val="bg1"/>
                </a:solidFill>
              </a:rPr>
              <a:t>Relieve population pressures</a:t>
            </a:r>
          </a:p>
          <a:p>
            <a:pPr lvl="2" eaLnBrk="1" hangingPunct="1">
              <a:buClr>
                <a:srgbClr val="FFFF00"/>
              </a:buClr>
              <a:buFont typeface="Wingdings" pitchFamily="2" charset="2"/>
              <a:buChar char="q"/>
            </a:pPr>
            <a:r>
              <a:rPr lang="en-US" sz="1800" b="1" smtClean="0">
                <a:solidFill>
                  <a:schemeClr val="bg1"/>
                </a:solidFill>
              </a:rPr>
              <a:t>Provide food for mother city-state</a:t>
            </a:r>
          </a:p>
          <a:p>
            <a:pPr lvl="1" eaLnBrk="1" hangingPunct="1">
              <a:buClr>
                <a:srgbClr val="66FF33"/>
              </a:buClr>
              <a:buFont typeface="Wingdings" pitchFamily="2" charset="2"/>
              <a:buChar char="v"/>
            </a:pPr>
            <a:r>
              <a:rPr lang="en-US" sz="2000" b="1" smtClean="0">
                <a:solidFill>
                  <a:schemeClr val="bg1"/>
                </a:solidFill>
              </a:rPr>
              <a:t>Sparta</a:t>
            </a:r>
          </a:p>
          <a:p>
            <a:pPr lvl="2" eaLnBrk="1" hangingPunct="1">
              <a:buClr>
                <a:srgbClr val="FFFF00"/>
              </a:buClr>
              <a:buFont typeface="Wingdings" pitchFamily="2" charset="2"/>
              <a:buChar char="q"/>
            </a:pPr>
            <a:r>
              <a:rPr lang="en-US" sz="1800" b="1" smtClean="0">
                <a:solidFill>
                  <a:schemeClr val="bg1"/>
                </a:solidFill>
              </a:rPr>
              <a:t>To emphasize equality – Spartans banned precious metals and coins</a:t>
            </a:r>
          </a:p>
          <a:p>
            <a:pPr lvl="2" eaLnBrk="1" hangingPunct="1">
              <a:buClr>
                <a:srgbClr val="FFFF00"/>
              </a:buClr>
              <a:buFont typeface="Wingdings" pitchFamily="2" charset="2"/>
              <a:buChar char="q"/>
            </a:pPr>
            <a:r>
              <a:rPr lang="en-US" sz="1800" b="1" smtClean="0">
                <a:solidFill>
                  <a:schemeClr val="bg1"/>
                </a:solidFill>
              </a:rPr>
              <a:t>Spartans forbidden to engage in commerce</a:t>
            </a:r>
          </a:p>
        </p:txBody>
      </p:sp>
      <p:pic>
        <p:nvPicPr>
          <p:cNvPr id="23556" name="Picture 6" descr="Greek warrior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72000" y="2133600"/>
            <a:ext cx="4038600" cy="327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7"/>
          <p:cNvSpPr txBox="1">
            <a:spLocks noChangeArrowheads="1"/>
          </p:cNvSpPr>
          <p:nvPr/>
        </p:nvSpPr>
        <p:spPr bwMode="auto">
          <a:xfrm>
            <a:off x="4572000" y="54864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1200">
                <a:solidFill>
                  <a:schemeClr val="bg1"/>
                </a:solidFill>
              </a:rPr>
              <a:t>Spartan hoplites</a:t>
            </a:r>
          </a:p>
        </p:txBody>
      </p:sp>
      <p:sp>
        <p:nvSpPr>
          <p:cNvPr id="2" name="Title 1"/>
          <p:cNvSpPr>
            <a:spLocks noGrp="1"/>
          </p:cNvSpPr>
          <p:nvPr>
            <p:ph type="title"/>
          </p:nvPr>
        </p:nvSpPr>
        <p:spPr/>
        <p:txBody>
          <a:bodyPr/>
          <a:lstStyle/>
          <a:p>
            <a:r>
              <a:rPr lang="en-US" dirty="0" smtClean="0"/>
              <a:t>Greek City-States</a:t>
            </a:r>
            <a:endParaRPr lang="en-US" dirty="0"/>
          </a:p>
        </p:txBody>
      </p:sp>
    </p:spTree>
    <p:extLst>
      <p:ext uri="{BB962C8B-B14F-4D97-AF65-F5344CB8AC3E}">
        <p14:creationId xmlns:p14="http://schemas.microsoft.com/office/powerpoint/2010/main" val="8554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p:txBody>
          <a:bodyPr>
            <a:normAutofit fontScale="92500"/>
          </a:bodyPr>
          <a:lstStyle/>
          <a:p>
            <a:pPr eaLnBrk="1" hangingPunct="1">
              <a:lnSpc>
                <a:spcPct val="90000"/>
              </a:lnSpc>
            </a:pPr>
            <a:r>
              <a:rPr lang="en-US" sz="2800" b="1" smtClean="0">
                <a:solidFill>
                  <a:schemeClr val="bg1"/>
                </a:solidFill>
              </a:rPr>
              <a:t>Athens</a:t>
            </a:r>
          </a:p>
          <a:p>
            <a:pPr lvl="1" eaLnBrk="1" hangingPunct="1">
              <a:lnSpc>
                <a:spcPct val="90000"/>
              </a:lnSpc>
              <a:buClr>
                <a:srgbClr val="33CCCC"/>
              </a:buClr>
              <a:buFont typeface="Wingdings" pitchFamily="2" charset="2"/>
              <a:buChar char="v"/>
            </a:pPr>
            <a:r>
              <a:rPr lang="en-US" sz="2400" b="1" smtClean="0">
                <a:solidFill>
                  <a:schemeClr val="bg1"/>
                </a:solidFill>
              </a:rPr>
              <a:t>Size of Athenian navy allowed Athens to project power to enhance commercial interests</a:t>
            </a:r>
          </a:p>
          <a:p>
            <a:pPr lvl="1" eaLnBrk="1" hangingPunct="1">
              <a:lnSpc>
                <a:spcPct val="90000"/>
              </a:lnSpc>
              <a:buClr>
                <a:srgbClr val="33CCCC"/>
              </a:buClr>
              <a:buFont typeface="Wingdings" pitchFamily="2" charset="2"/>
              <a:buChar char="v"/>
            </a:pPr>
            <a:r>
              <a:rPr lang="en-US" sz="2400" b="1" smtClean="0">
                <a:solidFill>
                  <a:schemeClr val="bg1"/>
                </a:solidFill>
              </a:rPr>
              <a:t>Transformation of Delian League into trade association</a:t>
            </a:r>
          </a:p>
          <a:p>
            <a:pPr lvl="1" eaLnBrk="1" hangingPunct="1">
              <a:lnSpc>
                <a:spcPct val="90000"/>
              </a:lnSpc>
              <a:buClr>
                <a:srgbClr val="33CCCC"/>
              </a:buClr>
              <a:buFont typeface="Wingdings" pitchFamily="2" charset="2"/>
              <a:buChar char="v"/>
            </a:pPr>
            <a:r>
              <a:rPr lang="en-US" sz="2400" b="1" smtClean="0">
                <a:solidFill>
                  <a:schemeClr val="bg1"/>
                </a:solidFill>
              </a:rPr>
              <a:t>Commercial estates = wine and oil exports</a:t>
            </a:r>
          </a:p>
        </p:txBody>
      </p:sp>
      <p:pic>
        <p:nvPicPr>
          <p:cNvPr id="24580" name="Picture 6" descr="greekship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4400" y="2209800"/>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7"/>
          <p:cNvSpPr txBox="1">
            <a:spLocks noChangeArrowheads="1"/>
          </p:cNvSpPr>
          <p:nvPr/>
        </p:nvSpPr>
        <p:spPr bwMode="auto">
          <a:xfrm>
            <a:off x="4724400" y="53340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1200">
                <a:solidFill>
                  <a:schemeClr val="bg1"/>
                </a:solidFill>
              </a:rPr>
              <a:t>An Athenian Trireme</a:t>
            </a:r>
          </a:p>
        </p:txBody>
      </p:sp>
      <p:sp>
        <p:nvSpPr>
          <p:cNvPr id="2" name="Title 1"/>
          <p:cNvSpPr>
            <a:spLocks noGrp="1"/>
          </p:cNvSpPr>
          <p:nvPr>
            <p:ph type="title"/>
          </p:nvPr>
        </p:nvSpPr>
        <p:spPr/>
        <p:txBody>
          <a:bodyPr/>
          <a:lstStyle/>
          <a:p>
            <a:r>
              <a:rPr lang="en-US" dirty="0" smtClean="0"/>
              <a:t>Athenian Trade</a:t>
            </a:r>
            <a:endParaRPr lang="en-US" dirty="0"/>
          </a:p>
        </p:txBody>
      </p:sp>
    </p:spTree>
    <p:extLst>
      <p:ext uri="{BB962C8B-B14F-4D97-AF65-F5344CB8AC3E}">
        <p14:creationId xmlns:p14="http://schemas.microsoft.com/office/powerpoint/2010/main" val="1582424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457200" y="1600200"/>
            <a:ext cx="3352800" cy="4525963"/>
          </a:xfrm>
        </p:spPr>
        <p:txBody>
          <a:bodyPr/>
          <a:lstStyle/>
          <a:p>
            <a:pPr eaLnBrk="1" hangingPunct="1"/>
            <a:r>
              <a:rPr lang="en-US" sz="2400" b="1" dirty="0" smtClean="0">
                <a:solidFill>
                  <a:schemeClr val="bg1"/>
                </a:solidFill>
              </a:rPr>
              <a:t>Hellenistic Civilization</a:t>
            </a:r>
          </a:p>
          <a:p>
            <a:pPr lvl="1" eaLnBrk="1" hangingPunct="1">
              <a:buClr>
                <a:srgbClr val="FF9933"/>
              </a:buClr>
              <a:buFont typeface="Wingdings" pitchFamily="2" charset="2"/>
              <a:buChar char="v"/>
            </a:pPr>
            <a:r>
              <a:rPr lang="en-US" sz="2000" b="1" dirty="0" smtClean="0">
                <a:solidFill>
                  <a:schemeClr val="bg1"/>
                </a:solidFill>
              </a:rPr>
              <a:t>Greek culture widespread – based on empire of Alexander the Great</a:t>
            </a:r>
          </a:p>
          <a:p>
            <a:pPr lvl="1" eaLnBrk="1" hangingPunct="1">
              <a:buClr>
                <a:srgbClr val="FF9933"/>
              </a:buClr>
              <a:buFont typeface="Wingdings" pitchFamily="2" charset="2"/>
              <a:buChar char="v"/>
            </a:pPr>
            <a:r>
              <a:rPr lang="en-US" sz="2000" b="1" dirty="0" smtClean="0">
                <a:solidFill>
                  <a:schemeClr val="bg1"/>
                </a:solidFill>
              </a:rPr>
              <a:t>Alexandria – nexus of Mediterranean and Indian Ocean trade (via Red Sea)</a:t>
            </a:r>
          </a:p>
        </p:txBody>
      </p:sp>
      <p:pic>
        <p:nvPicPr>
          <p:cNvPr id="25604" name="Picture 6" descr="hellenic traderoute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038600" y="1828800"/>
            <a:ext cx="487680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7"/>
          <p:cNvSpPr txBox="1">
            <a:spLocks noChangeArrowheads="1"/>
          </p:cNvSpPr>
          <p:nvPr/>
        </p:nvSpPr>
        <p:spPr bwMode="auto">
          <a:xfrm>
            <a:off x="4038600" y="5867400"/>
            <a:ext cx="487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1200">
                <a:solidFill>
                  <a:schemeClr val="bg1"/>
                </a:solidFill>
              </a:rPr>
              <a:t>Hellenic Trade Routes</a:t>
            </a:r>
          </a:p>
        </p:txBody>
      </p:sp>
      <p:sp>
        <p:nvSpPr>
          <p:cNvPr id="2" name="Title 1"/>
          <p:cNvSpPr>
            <a:spLocks noGrp="1"/>
          </p:cNvSpPr>
          <p:nvPr>
            <p:ph type="title"/>
          </p:nvPr>
        </p:nvSpPr>
        <p:spPr/>
        <p:txBody>
          <a:bodyPr/>
          <a:lstStyle/>
          <a:p>
            <a:r>
              <a:rPr lang="en-US" dirty="0" smtClean="0"/>
              <a:t>Alexandria</a:t>
            </a:r>
            <a:endParaRPr lang="en-US" dirty="0"/>
          </a:p>
        </p:txBody>
      </p:sp>
    </p:spTree>
    <p:extLst>
      <p:ext uri="{BB962C8B-B14F-4D97-AF65-F5344CB8AC3E}">
        <p14:creationId xmlns:p14="http://schemas.microsoft.com/office/powerpoint/2010/main" val="1645248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Alexandria</a:t>
            </a:r>
            <a:endParaRPr lang="en-US" dirty="0"/>
          </a:p>
        </p:txBody>
      </p:sp>
      <p:sp>
        <p:nvSpPr>
          <p:cNvPr id="6" name="Content Placeholder 5"/>
          <p:cNvSpPr>
            <a:spLocks noGrp="1"/>
          </p:cNvSpPr>
          <p:nvPr>
            <p:ph idx="1"/>
          </p:nvPr>
        </p:nvSpPr>
        <p:spPr>
          <a:xfrm>
            <a:off x="1009443" y="1807361"/>
            <a:ext cx="7125112" cy="3526639"/>
          </a:xfrm>
        </p:spPr>
        <p:txBody>
          <a:bodyPr/>
          <a:lstStyle/>
          <a:p>
            <a:r>
              <a:rPr lang="en-US" dirty="0" smtClean="0"/>
              <a:t>Planned city built by Alexander the Great</a:t>
            </a:r>
          </a:p>
          <a:p>
            <a:r>
              <a:rPr lang="en-US" dirty="0" smtClean="0"/>
              <a:t>Dominated by its huge lighthouse</a:t>
            </a:r>
          </a:p>
          <a:p>
            <a:r>
              <a:rPr lang="en-US" dirty="0" smtClean="0"/>
              <a:t>Significant port city</a:t>
            </a:r>
          </a:p>
          <a:p>
            <a:pPr lvl="1"/>
            <a:r>
              <a:rPr lang="en-US" dirty="0" smtClean="0"/>
              <a:t>Romans took wheat back to Rome from Alexandria</a:t>
            </a:r>
          </a:p>
          <a:p>
            <a:pPr lvl="1"/>
            <a:r>
              <a:rPr lang="en-US" dirty="0" smtClean="0"/>
              <a:t>Glass, papyrus, textiles, ointments, gems, and spices were also traded through this port</a:t>
            </a:r>
          </a:p>
          <a:p>
            <a:r>
              <a:rPr lang="en-US" dirty="0" smtClean="0"/>
              <a:t>Also famous for its university and library—intellectual center of learning</a:t>
            </a:r>
            <a:endParaRPr lang="en-US" dirty="0"/>
          </a:p>
        </p:txBody>
      </p:sp>
      <p:pic>
        <p:nvPicPr>
          <p:cNvPr id="9" name="Picture 3" descr="Prospect of Alexand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209483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91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half" idx="1"/>
          </p:nvPr>
        </p:nvSpPr>
        <p:spPr/>
        <p:txBody>
          <a:bodyPr>
            <a:normAutofit lnSpcReduction="10000"/>
          </a:bodyPr>
          <a:lstStyle/>
          <a:p>
            <a:pPr eaLnBrk="1" hangingPunct="1"/>
            <a:r>
              <a:rPr lang="en-US" sz="2400" b="1" smtClean="0">
                <a:solidFill>
                  <a:schemeClr val="bg1"/>
                </a:solidFill>
              </a:rPr>
              <a:t>Rome</a:t>
            </a:r>
          </a:p>
          <a:p>
            <a:pPr lvl="1" eaLnBrk="1" hangingPunct="1">
              <a:buClr>
                <a:srgbClr val="CC3300"/>
              </a:buClr>
              <a:buFont typeface="Wingdings" pitchFamily="2" charset="2"/>
              <a:buChar char="v"/>
            </a:pPr>
            <a:r>
              <a:rPr lang="en-US" sz="2000" b="1" smtClean="0">
                <a:solidFill>
                  <a:schemeClr val="bg1"/>
                </a:solidFill>
              </a:rPr>
              <a:t>Central location – positive impact on trade</a:t>
            </a:r>
          </a:p>
          <a:p>
            <a:pPr lvl="1" eaLnBrk="1" hangingPunct="1">
              <a:buClr>
                <a:srgbClr val="CC3300"/>
              </a:buClr>
              <a:buFont typeface="Wingdings" pitchFamily="2" charset="2"/>
              <a:buChar char="v"/>
            </a:pPr>
            <a:r>
              <a:rPr lang="en-US" sz="2000" b="1" smtClean="0">
                <a:solidFill>
                  <a:schemeClr val="bg1"/>
                </a:solidFill>
              </a:rPr>
              <a:t>Territorial expansion brought in revenue and surplus goods from new provinces</a:t>
            </a:r>
          </a:p>
          <a:p>
            <a:pPr lvl="1" eaLnBrk="1" hangingPunct="1">
              <a:buClr>
                <a:srgbClr val="CC3300"/>
              </a:buClr>
              <a:buFont typeface="Wingdings" pitchFamily="2" charset="2"/>
              <a:buChar char="v"/>
            </a:pPr>
            <a:r>
              <a:rPr lang="en-US" sz="2000" b="1" smtClean="0">
                <a:solidFill>
                  <a:schemeClr val="bg1"/>
                </a:solidFill>
              </a:rPr>
              <a:t>Roman provincial towns drew in artisans and merchants from all over</a:t>
            </a:r>
          </a:p>
          <a:p>
            <a:pPr lvl="1" eaLnBrk="1" hangingPunct="1">
              <a:buClr>
                <a:srgbClr val="CC3300"/>
              </a:buClr>
              <a:buFont typeface="Wingdings" pitchFamily="2" charset="2"/>
              <a:buChar char="v"/>
            </a:pPr>
            <a:endParaRPr lang="en-US" sz="2000" b="1" smtClean="0">
              <a:solidFill>
                <a:schemeClr val="bg1"/>
              </a:solidFill>
            </a:endParaRPr>
          </a:p>
        </p:txBody>
      </p:sp>
      <p:pic>
        <p:nvPicPr>
          <p:cNvPr id="26628" name="Picture 8" descr="romeharbo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648200" y="2263783"/>
            <a:ext cx="4038600" cy="3198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9"/>
          <p:cNvSpPr txBox="1">
            <a:spLocks noChangeArrowheads="1"/>
          </p:cNvSpPr>
          <p:nvPr/>
        </p:nvSpPr>
        <p:spPr bwMode="auto">
          <a:xfrm>
            <a:off x="4648200" y="5562600"/>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50000"/>
              </a:spcBef>
            </a:pPr>
            <a:r>
              <a:rPr lang="en-US" sz="1200">
                <a:solidFill>
                  <a:schemeClr val="bg1"/>
                </a:solidFill>
              </a:rPr>
              <a:t>Busy Roman port</a:t>
            </a:r>
          </a:p>
        </p:txBody>
      </p:sp>
      <p:sp>
        <p:nvSpPr>
          <p:cNvPr id="2" name="Title 1"/>
          <p:cNvSpPr>
            <a:spLocks noGrp="1"/>
          </p:cNvSpPr>
          <p:nvPr>
            <p:ph type="title"/>
          </p:nvPr>
        </p:nvSpPr>
        <p:spPr/>
        <p:txBody>
          <a:bodyPr/>
          <a:lstStyle/>
          <a:p>
            <a:r>
              <a:rPr lang="en-US" dirty="0" smtClean="0"/>
              <a:t>Rome</a:t>
            </a:r>
            <a:endParaRPr lang="en-US" dirty="0"/>
          </a:p>
        </p:txBody>
      </p:sp>
    </p:spTree>
    <p:extLst>
      <p:ext uri="{BB962C8B-B14F-4D97-AF65-F5344CB8AC3E}">
        <p14:creationId xmlns:p14="http://schemas.microsoft.com/office/powerpoint/2010/main" val="3852798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rome trade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153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56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Influences of Long-distance Trade</a:t>
            </a:r>
          </a:p>
        </p:txBody>
      </p:sp>
      <p:sp>
        <p:nvSpPr>
          <p:cNvPr id="5123" name="Rectangle 3"/>
          <p:cNvSpPr>
            <a:spLocks noGrp="1" noChangeArrowheads="1"/>
          </p:cNvSpPr>
          <p:nvPr>
            <p:ph type="body" idx="1"/>
          </p:nvPr>
        </p:nvSpPr>
        <p:spPr/>
        <p:txBody>
          <a:bodyPr/>
          <a:lstStyle/>
          <a:p>
            <a:pPr eaLnBrk="1" hangingPunct="1"/>
            <a:r>
              <a:rPr lang="en-US" smtClean="0"/>
              <a:t>Brought wealth and access to foreign products and enabled people to concentrate their efforts on </a:t>
            </a:r>
            <a:r>
              <a:rPr lang="en-US" b="1" u="sng" smtClean="0"/>
              <a:t>economic</a:t>
            </a:r>
            <a:r>
              <a:rPr lang="en-US" u="sng" smtClean="0"/>
              <a:t> </a:t>
            </a:r>
            <a:r>
              <a:rPr lang="en-US" b="1" u="sng" smtClean="0"/>
              <a:t>activities</a:t>
            </a:r>
            <a:r>
              <a:rPr lang="en-US" smtClean="0"/>
              <a:t> best suited to their regions</a:t>
            </a:r>
          </a:p>
          <a:p>
            <a:pPr eaLnBrk="1" hangingPunct="1"/>
            <a:r>
              <a:rPr lang="en-US" smtClean="0"/>
              <a:t>Facilitated the spread of </a:t>
            </a:r>
            <a:r>
              <a:rPr lang="en-US" b="1" u="sng" smtClean="0"/>
              <a:t>religious</a:t>
            </a:r>
            <a:r>
              <a:rPr lang="en-US" u="sng" smtClean="0"/>
              <a:t> </a:t>
            </a:r>
            <a:r>
              <a:rPr lang="en-US" b="1" u="sng" smtClean="0"/>
              <a:t>traditions</a:t>
            </a:r>
            <a:r>
              <a:rPr lang="en-US" smtClean="0"/>
              <a:t> beyond their original homelands</a:t>
            </a:r>
          </a:p>
          <a:p>
            <a:pPr eaLnBrk="1" hangingPunct="1"/>
            <a:r>
              <a:rPr lang="en-US" smtClean="0"/>
              <a:t>Facilitated the transmission of </a:t>
            </a:r>
            <a:r>
              <a:rPr lang="en-US" b="1" u="sng" smtClean="0"/>
              <a:t>disease</a:t>
            </a:r>
          </a:p>
        </p:txBody>
      </p:sp>
    </p:spTree>
    <p:extLst>
      <p:ext uri="{BB962C8B-B14F-4D97-AF65-F5344CB8AC3E}">
        <p14:creationId xmlns:p14="http://schemas.microsoft.com/office/powerpoint/2010/main" val="1013528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grai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99457"/>
            <a:ext cx="6781800" cy="554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9442" y="152401"/>
            <a:ext cx="7125113" cy="1143000"/>
          </a:xfrm>
        </p:spPr>
        <p:txBody>
          <a:bodyPr/>
          <a:lstStyle/>
          <a:p>
            <a:pPr algn="ctr"/>
            <a:r>
              <a:rPr lang="en-US" dirty="0" smtClean="0"/>
              <a:t>Roman Grain Trade</a:t>
            </a:r>
            <a:endParaRPr lang="en-US" dirty="0"/>
          </a:p>
        </p:txBody>
      </p:sp>
    </p:spTree>
    <p:extLst>
      <p:ext uri="{BB962C8B-B14F-4D97-AF65-F5344CB8AC3E}">
        <p14:creationId xmlns:p14="http://schemas.microsoft.com/office/powerpoint/2010/main" val="517055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6" descr="rome trade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9436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304800"/>
            <a:ext cx="7125113" cy="924475"/>
          </a:xfrm>
        </p:spPr>
        <p:txBody>
          <a:bodyPr/>
          <a:lstStyle/>
          <a:p>
            <a:pPr algn="ctr"/>
            <a:r>
              <a:rPr lang="en-US" dirty="0" smtClean="0"/>
              <a:t>Roman Mediterranean Trade</a:t>
            </a:r>
            <a:endParaRPr lang="en-US" dirty="0"/>
          </a:p>
        </p:txBody>
      </p:sp>
    </p:spTree>
    <p:extLst>
      <p:ext uri="{BB962C8B-B14F-4D97-AF65-F5344CB8AC3E}">
        <p14:creationId xmlns:p14="http://schemas.microsoft.com/office/powerpoint/2010/main" val="1908802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Maproman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370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RomanTradeRoutes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969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Ocean Trade</a:t>
            </a:r>
            <a:endParaRPr lang="en-US" dirty="0"/>
          </a:p>
        </p:txBody>
      </p:sp>
      <p:sp>
        <p:nvSpPr>
          <p:cNvPr id="14338" name="Rectangle 2"/>
          <p:cNvSpPr>
            <a:spLocks noGrp="1" noChangeArrowheads="1"/>
          </p:cNvSpPr>
          <p:nvPr>
            <p:ph idx="1"/>
          </p:nvPr>
        </p:nvSpPr>
        <p:spPr/>
        <p:txBody>
          <a:bodyPr>
            <a:normAutofit fontScale="77500" lnSpcReduction="20000"/>
          </a:bodyPr>
          <a:lstStyle/>
          <a:p>
            <a:pPr algn="ctr" eaLnBrk="1" hangingPunct="1">
              <a:buFontTx/>
              <a:buNone/>
            </a:pPr>
            <a:endParaRPr lang="en-US" b="1" dirty="0" smtClean="0"/>
          </a:p>
          <a:p>
            <a:pPr eaLnBrk="1" hangingPunct="1"/>
            <a:r>
              <a:rPr lang="en-US" sz="2800" dirty="0" smtClean="0"/>
              <a:t>Probably most important trade network</a:t>
            </a:r>
          </a:p>
          <a:p>
            <a:pPr eaLnBrk="1" hangingPunct="1"/>
            <a:r>
              <a:rPr lang="en-US" sz="2800" dirty="0" smtClean="0"/>
              <a:t>Monsoon changes were crucial: </a:t>
            </a:r>
          </a:p>
          <a:p>
            <a:pPr lvl="1" eaLnBrk="1" hangingPunct="1"/>
            <a:r>
              <a:rPr lang="en-US" sz="2400" dirty="0" smtClean="0"/>
              <a:t>Nov-Feb blew to SW</a:t>
            </a:r>
          </a:p>
          <a:p>
            <a:pPr lvl="1" eaLnBrk="1" hangingPunct="1"/>
            <a:r>
              <a:rPr lang="en-US" sz="2400" dirty="0" smtClean="0"/>
              <a:t>April-Sept blew to NE</a:t>
            </a:r>
          </a:p>
          <a:p>
            <a:pPr lvl="1" eaLnBrk="1" hangingPunct="1"/>
            <a:r>
              <a:rPr lang="en-US" sz="2400" dirty="0" smtClean="0"/>
              <a:t>Key was regularity</a:t>
            </a:r>
          </a:p>
          <a:p>
            <a:pPr eaLnBrk="1" hangingPunct="1"/>
            <a:r>
              <a:rPr lang="en-US" sz="2800" dirty="0" smtClean="0"/>
              <a:t>Sea transport is cheaper</a:t>
            </a:r>
          </a:p>
          <a:p>
            <a:pPr eaLnBrk="1" hangingPunct="1"/>
            <a:r>
              <a:rPr lang="en-US" sz="2800" dirty="0" smtClean="0"/>
              <a:t>So more bulk goods: textiles, pepper, timber, rice, sugar, wheat</a:t>
            </a:r>
          </a:p>
          <a:p>
            <a:pPr eaLnBrk="1" hangingPunct="1"/>
            <a:r>
              <a:rPr lang="en-US" sz="2800" dirty="0" smtClean="0"/>
              <a:t>Trade was between towns and cities, not states</a:t>
            </a:r>
          </a:p>
          <a:p>
            <a:pPr eaLnBrk="1" hangingPunct="1"/>
            <a:endParaRPr lang="en-US" sz="2800" dirty="0" smtClean="0"/>
          </a:p>
        </p:txBody>
      </p:sp>
    </p:spTree>
    <p:extLst>
      <p:ext uri="{BB962C8B-B14F-4D97-AF65-F5344CB8AC3E}">
        <p14:creationId xmlns:p14="http://schemas.microsoft.com/office/powerpoint/2010/main" val="1525113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tqn.com/y/asianhistory/1/S/v/N/-/-/IndianOceanTr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376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smtClean="0"/>
              <a:t>Indian Ocean Trade</a:t>
            </a:r>
          </a:p>
        </p:txBody>
      </p:sp>
      <p:sp>
        <p:nvSpPr>
          <p:cNvPr id="47107" name="Rectangle 3"/>
          <p:cNvSpPr>
            <a:spLocks noGrp="1" noRot="1" noChangeArrowheads="1"/>
          </p:cNvSpPr>
          <p:nvPr>
            <p:ph type="body" sz="half" idx="2"/>
          </p:nvPr>
        </p:nvSpPr>
        <p:spPr>
          <a:xfrm>
            <a:off x="5486400" y="1600200"/>
            <a:ext cx="3355975" cy="4953000"/>
          </a:xfrm>
        </p:spPr>
        <p:txBody>
          <a:bodyPr>
            <a:normAutofit/>
          </a:bodyPr>
          <a:lstStyle/>
          <a:p>
            <a:pPr eaLnBrk="1" hangingPunct="1">
              <a:lnSpc>
                <a:spcPct val="90000"/>
              </a:lnSpc>
              <a:buFont typeface="Arial" charset="0"/>
              <a:buChar char="►"/>
              <a:defRPr/>
            </a:pPr>
            <a:r>
              <a:rPr lang="en-US" sz="2400" dirty="0" smtClean="0">
                <a:latin typeface="Arial" charset="0"/>
              </a:rPr>
              <a:t>“Zone of interaction”</a:t>
            </a:r>
          </a:p>
          <a:p>
            <a:pPr eaLnBrk="1" hangingPunct="1">
              <a:lnSpc>
                <a:spcPct val="90000"/>
              </a:lnSpc>
              <a:buFont typeface="Arial" charset="0"/>
              <a:buChar char="►"/>
              <a:defRPr/>
            </a:pPr>
            <a:r>
              <a:rPr lang="en-US" sz="2400" dirty="0" smtClean="0">
                <a:latin typeface="Arial" charset="0"/>
              </a:rPr>
              <a:t>First ocean to be crossed</a:t>
            </a:r>
          </a:p>
          <a:p>
            <a:pPr eaLnBrk="1" hangingPunct="1">
              <a:lnSpc>
                <a:spcPct val="90000"/>
              </a:lnSpc>
              <a:buFont typeface="Arial" charset="0"/>
              <a:buChar char="►"/>
              <a:defRPr/>
            </a:pPr>
            <a:r>
              <a:rPr lang="en-US" sz="2400" dirty="0" smtClean="0">
                <a:latin typeface="Arial" charset="0"/>
              </a:rPr>
              <a:t>“Sailor's ocean”</a:t>
            </a:r>
          </a:p>
          <a:p>
            <a:pPr lvl="1" eaLnBrk="1" hangingPunct="1">
              <a:lnSpc>
                <a:spcPct val="90000"/>
              </a:lnSpc>
              <a:defRPr/>
            </a:pPr>
            <a:r>
              <a:rPr lang="en-US" sz="2000" dirty="0" smtClean="0">
                <a:latin typeface="Arial" charset="0"/>
              </a:rPr>
              <a:t>Warm water</a:t>
            </a:r>
          </a:p>
          <a:p>
            <a:pPr lvl="1" eaLnBrk="1" hangingPunct="1">
              <a:lnSpc>
                <a:spcPct val="90000"/>
              </a:lnSpc>
              <a:defRPr/>
            </a:pPr>
            <a:r>
              <a:rPr lang="en-US" sz="2000" dirty="0" smtClean="0">
                <a:latin typeface="Arial" charset="0"/>
              </a:rPr>
              <a:t>Fairly placid waters</a:t>
            </a:r>
          </a:p>
          <a:p>
            <a:pPr eaLnBrk="1" hangingPunct="1">
              <a:lnSpc>
                <a:spcPct val="90000"/>
              </a:lnSpc>
              <a:buFont typeface="Arial" charset="0"/>
              <a:buChar char="►"/>
              <a:defRPr/>
            </a:pPr>
            <a:r>
              <a:rPr lang="en-US" sz="2400" dirty="0" smtClean="0"/>
              <a:t>Lateen Sail allowed sailors to sail across the Indian ocean, could sail into wind</a:t>
            </a:r>
          </a:p>
        </p:txBody>
      </p:sp>
      <p:pic>
        <p:nvPicPr>
          <p:cNvPr id="17412" name="Picture 6" descr="Indian Ocean Trade 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74" y="1447800"/>
            <a:ext cx="50271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118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ile:Sd11-boo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5058"/>
            <a:ext cx="484771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3918858"/>
            <a:ext cx="2895600" cy="369332"/>
          </a:xfrm>
          <a:prstGeom prst="rect">
            <a:avLst/>
          </a:prstGeom>
          <a:noFill/>
        </p:spPr>
        <p:txBody>
          <a:bodyPr wrap="square" rtlCol="0">
            <a:spAutoFit/>
          </a:bodyPr>
          <a:lstStyle/>
          <a:p>
            <a:r>
              <a:rPr lang="en-US" dirty="0" smtClean="0"/>
              <a:t>Dhow with lateen sails</a:t>
            </a:r>
            <a:endParaRPr lang="en-US" dirty="0"/>
          </a:p>
        </p:txBody>
      </p:sp>
      <p:sp>
        <p:nvSpPr>
          <p:cNvPr id="6" name="TextBox 5"/>
          <p:cNvSpPr txBox="1"/>
          <p:nvPr/>
        </p:nvSpPr>
        <p:spPr>
          <a:xfrm>
            <a:off x="685800" y="4724400"/>
            <a:ext cx="4343400" cy="1200329"/>
          </a:xfrm>
          <a:prstGeom prst="rect">
            <a:avLst/>
          </a:prstGeom>
          <a:noFill/>
        </p:spPr>
        <p:txBody>
          <a:bodyPr wrap="square" rtlCol="0">
            <a:spAutoFit/>
          </a:bodyPr>
          <a:lstStyle/>
          <a:p>
            <a:r>
              <a:rPr lang="en-US" dirty="0" smtClean="0"/>
              <a:t>The exact origins of the dhow are lost to history. Most scholars believe that it originated in China from 600 B.C. to 600 A.D. </a:t>
            </a:r>
            <a:endParaRPr lang="en-US" dirty="0"/>
          </a:p>
        </p:txBody>
      </p:sp>
      <p:pic>
        <p:nvPicPr>
          <p:cNvPr id="96260" name="Picture 4" descr="File:Dhow Indian Oce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03524"/>
            <a:ext cx="3820886" cy="254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15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sz="half" idx="1"/>
          </p:nvPr>
        </p:nvSpPr>
        <p:spPr/>
        <p:txBody>
          <a:bodyPr/>
          <a:lstStyle/>
          <a:p>
            <a:pPr eaLnBrk="1" hangingPunct="1">
              <a:buFont typeface="Arial" charset="0"/>
              <a:buChar char="►"/>
              <a:defRPr/>
            </a:pPr>
            <a:endParaRPr lang="en-US" smtClean="0"/>
          </a:p>
        </p:txBody>
      </p:sp>
      <p:sp>
        <p:nvSpPr>
          <p:cNvPr id="4" name="Text Placeholder 3"/>
          <p:cNvSpPr>
            <a:spLocks noGrp="1"/>
          </p:cNvSpPr>
          <p:nvPr>
            <p:ph type="body" sz="half" idx="2"/>
          </p:nvPr>
        </p:nvSpPr>
        <p:spPr/>
        <p:txBody>
          <a:bodyPr/>
          <a:lstStyle/>
          <a:p>
            <a:pPr eaLnBrk="1" hangingPunct="1">
              <a:buFont typeface="Arial" charset="0"/>
              <a:buChar char="►"/>
              <a:defRPr/>
            </a:pPr>
            <a:endParaRPr lang="en-US" smtClean="0"/>
          </a:p>
        </p:txBody>
      </p:sp>
      <p:pic>
        <p:nvPicPr>
          <p:cNvPr id="5" name="Picture 2" descr="http://home.comcast.net/~DiazStudents/IndianOceanMaritimeRoutes.gif"/>
          <p:cNvPicPr>
            <a:picLocks noChangeAspect="1" noChangeArrowheads="1"/>
          </p:cNvPicPr>
          <p:nvPr/>
        </p:nvPicPr>
        <p:blipFill>
          <a:blip r:embed="rId2"/>
          <a:srcRect/>
          <a:stretch>
            <a:fillRect/>
          </a:stretch>
        </p:blipFill>
        <p:spPr bwMode="auto">
          <a:xfrm>
            <a:off x="0" y="-990600"/>
            <a:ext cx="9144000" cy="914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806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lgn="ctr" eaLnBrk="1" hangingPunct="1">
              <a:defRPr/>
            </a:pPr>
            <a:r>
              <a:rPr lang="en-US" dirty="0" smtClean="0"/>
              <a:t>Products that Contributed to Indian Ocean Commerce</a:t>
            </a:r>
          </a:p>
        </p:txBody>
      </p:sp>
      <p:sp>
        <p:nvSpPr>
          <p:cNvPr id="48131" name="Rectangle 3"/>
          <p:cNvSpPr>
            <a:spLocks noGrp="1" noRot="1" noChangeArrowheads="1"/>
          </p:cNvSpPr>
          <p:nvPr>
            <p:ph type="body" sz="half" idx="1"/>
          </p:nvPr>
        </p:nvSpPr>
        <p:spPr>
          <a:xfrm>
            <a:off x="301625" y="1600200"/>
            <a:ext cx="8842375" cy="5257800"/>
          </a:xfrm>
        </p:spPr>
        <p:txBody>
          <a:bodyPr>
            <a:normAutofit/>
          </a:bodyPr>
          <a:lstStyle/>
          <a:p>
            <a:pPr eaLnBrk="1" hangingPunct="1">
              <a:lnSpc>
                <a:spcPct val="80000"/>
              </a:lnSpc>
              <a:buFont typeface="Arial" charset="0"/>
              <a:buChar char="►"/>
              <a:defRPr/>
            </a:pPr>
            <a:r>
              <a:rPr lang="en-US" sz="2800" dirty="0" smtClean="0">
                <a:latin typeface="Arial" charset="0"/>
              </a:rPr>
              <a:t>Mediterranean—ceramics, glassware, wine, gold, olive oil</a:t>
            </a:r>
          </a:p>
          <a:p>
            <a:pPr eaLnBrk="1" hangingPunct="1">
              <a:lnSpc>
                <a:spcPct val="80000"/>
              </a:lnSpc>
              <a:buFont typeface="Arial" charset="0"/>
              <a:buChar char="►"/>
              <a:defRPr/>
            </a:pPr>
            <a:r>
              <a:rPr lang="en-US" sz="2800" dirty="0" smtClean="0">
                <a:latin typeface="Arial" charset="0"/>
              </a:rPr>
              <a:t>East Africa—ivory, gold, iron goods, slaves, tortoiseshells, quartz, leopard skins</a:t>
            </a:r>
          </a:p>
          <a:p>
            <a:pPr eaLnBrk="1" hangingPunct="1">
              <a:lnSpc>
                <a:spcPct val="80000"/>
              </a:lnSpc>
              <a:buFont typeface="Arial" charset="0"/>
              <a:buChar char="►"/>
              <a:defRPr/>
            </a:pPr>
            <a:r>
              <a:rPr lang="en-US" sz="2800" dirty="0" smtClean="0">
                <a:latin typeface="Arial" charset="0"/>
              </a:rPr>
              <a:t>Arabia—frankincense (desired far beyond Indian Ocean world), myrrh, perfumes</a:t>
            </a:r>
          </a:p>
          <a:p>
            <a:pPr eaLnBrk="1" hangingPunct="1">
              <a:lnSpc>
                <a:spcPct val="80000"/>
              </a:lnSpc>
              <a:buFont typeface="Arial" charset="0"/>
              <a:buChar char="►"/>
              <a:defRPr/>
            </a:pPr>
            <a:r>
              <a:rPr lang="en-US" sz="2800" dirty="0" smtClean="0">
                <a:latin typeface="Arial" charset="0"/>
              </a:rPr>
              <a:t>India—grain, ivory, precious stones, cotton textiles, spices, timber</a:t>
            </a:r>
          </a:p>
          <a:p>
            <a:pPr eaLnBrk="1" hangingPunct="1">
              <a:lnSpc>
                <a:spcPct val="80000"/>
              </a:lnSpc>
              <a:buFont typeface="Arial" charset="0"/>
              <a:buChar char="►"/>
              <a:defRPr/>
            </a:pPr>
            <a:r>
              <a:rPr lang="en-US" sz="2800" dirty="0" smtClean="0">
                <a:latin typeface="Arial" charset="0"/>
              </a:rPr>
              <a:t>SE Asia—tin, </a:t>
            </a:r>
            <a:r>
              <a:rPr lang="en-US" sz="2800" dirty="0" err="1" smtClean="0">
                <a:latin typeface="Arial" charset="0"/>
              </a:rPr>
              <a:t>sandlewood</a:t>
            </a:r>
            <a:r>
              <a:rPr lang="en-US" sz="2800" dirty="0" smtClean="0">
                <a:latin typeface="Arial" charset="0"/>
              </a:rPr>
              <a:t>, cloves, nutmeg, mace</a:t>
            </a:r>
          </a:p>
          <a:p>
            <a:pPr eaLnBrk="1" hangingPunct="1">
              <a:lnSpc>
                <a:spcPct val="80000"/>
              </a:lnSpc>
              <a:buFont typeface="Arial" charset="0"/>
              <a:buChar char="►"/>
              <a:defRPr/>
            </a:pPr>
            <a:r>
              <a:rPr lang="en-US" sz="2800" dirty="0" smtClean="0">
                <a:latin typeface="Arial" charset="0"/>
              </a:rPr>
              <a:t>China—silks, porcelain, tea</a:t>
            </a:r>
          </a:p>
        </p:txBody>
      </p:sp>
    </p:spTree>
    <p:extLst>
      <p:ext uri="{BB962C8B-B14F-4D97-AF65-F5344CB8AC3E}">
        <p14:creationId xmlns:p14="http://schemas.microsoft.com/office/powerpoint/2010/main" val="2440883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pPr eaLnBrk="1" hangingPunct="1"/>
            <a:r>
              <a:rPr lang="en-US" sz="4000" smtClean="0"/>
              <a:t>Contributions of Classical Empires</a:t>
            </a:r>
          </a:p>
        </p:txBody>
      </p:sp>
      <p:sp>
        <p:nvSpPr>
          <p:cNvPr id="6147" name="Rectangle 3"/>
          <p:cNvSpPr>
            <a:spLocks noGrp="1" noChangeArrowheads="1"/>
          </p:cNvSpPr>
          <p:nvPr>
            <p:ph type="body" sz="half" idx="1"/>
          </p:nvPr>
        </p:nvSpPr>
        <p:spPr>
          <a:xfrm>
            <a:off x="228600" y="1447800"/>
            <a:ext cx="4191000" cy="5181600"/>
          </a:xfrm>
          <a:ln>
            <a:solidFill>
              <a:schemeClr val="tx1"/>
            </a:solidFill>
            <a:miter lim="800000"/>
            <a:headEnd/>
            <a:tailEnd/>
          </a:ln>
        </p:spPr>
        <p:txBody>
          <a:bodyPr>
            <a:normAutofit fontScale="92500" lnSpcReduction="10000"/>
          </a:bodyPr>
          <a:lstStyle/>
          <a:p>
            <a:pPr eaLnBrk="1" hangingPunct="1">
              <a:lnSpc>
                <a:spcPct val="90000"/>
              </a:lnSpc>
            </a:pPr>
            <a:r>
              <a:rPr lang="en-US" sz="2400" smtClean="0"/>
              <a:t>Classical empires such as the Han, Kushan, Parthian, and Roman brought order and stability to large territories</a:t>
            </a:r>
          </a:p>
          <a:p>
            <a:pPr lvl="1" eaLnBrk="1" hangingPunct="1">
              <a:lnSpc>
                <a:spcPct val="90000"/>
              </a:lnSpc>
            </a:pPr>
            <a:r>
              <a:rPr lang="en-US" sz="2400" smtClean="0"/>
              <a:t>They undertook massive construction projects to improve transportation infrastructure</a:t>
            </a:r>
          </a:p>
          <a:p>
            <a:pPr lvl="1" eaLnBrk="1" hangingPunct="1">
              <a:lnSpc>
                <a:spcPct val="90000"/>
              </a:lnSpc>
            </a:pPr>
            <a:r>
              <a:rPr lang="en-US" sz="2400" smtClean="0"/>
              <a:t>The expanding size of the empires brought them within close proximity to or even bordering on each other</a:t>
            </a:r>
          </a:p>
        </p:txBody>
      </p:sp>
      <p:pic>
        <p:nvPicPr>
          <p:cNvPr id="6148" name="Picture 17" descr="parl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338" y="1997075"/>
            <a:ext cx="4030662" cy="257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9" name="Rectangle 18"/>
          <p:cNvSpPr>
            <a:spLocks noChangeArrowheads="1"/>
          </p:cNvSpPr>
          <p:nvPr/>
        </p:nvSpPr>
        <p:spPr bwMode="auto">
          <a:xfrm>
            <a:off x="4800600" y="5029200"/>
            <a:ext cx="3886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Only small buffer states separated the Roman and Parthian empires</a:t>
            </a:r>
          </a:p>
        </p:txBody>
      </p:sp>
    </p:spTree>
    <p:extLst>
      <p:ext uri="{BB962C8B-B14F-4D97-AF65-F5344CB8AC3E}">
        <p14:creationId xmlns:p14="http://schemas.microsoft.com/office/powerpoint/2010/main" val="2760995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Sand Roads</a:t>
            </a:r>
            <a:endParaRPr lang="en-US" dirty="0"/>
          </a:p>
        </p:txBody>
      </p:sp>
    </p:spTree>
    <p:extLst>
      <p:ext uri="{BB962C8B-B14F-4D97-AF65-F5344CB8AC3E}">
        <p14:creationId xmlns:p14="http://schemas.microsoft.com/office/powerpoint/2010/main" val="2495526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3.slideserve.com/5546244/trade-routes-across-the-sahar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609114" cy="570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1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3.slideserve.com/5546244/trade-routes-across-the-sahara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943396" cy="595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20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3.slideserve.com/5546244/trade-routes-across-the-sahara2-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507969" cy="563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00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across the Sahara</a:t>
            </a:r>
            <a:endParaRPr lang="en-US" dirty="0"/>
          </a:p>
        </p:txBody>
      </p:sp>
      <p:sp>
        <p:nvSpPr>
          <p:cNvPr id="20482" name="Rectangle 2"/>
          <p:cNvSpPr>
            <a:spLocks noGrp="1" noChangeArrowheads="1"/>
          </p:cNvSpPr>
          <p:nvPr>
            <p:ph idx="1"/>
          </p:nvPr>
        </p:nvSpPr>
        <p:spPr>
          <a:xfrm>
            <a:off x="1009443" y="2133600"/>
            <a:ext cx="7125112" cy="4191000"/>
          </a:xfrm>
        </p:spPr>
        <p:txBody>
          <a:bodyPr>
            <a:normAutofit fontScale="70000" lnSpcReduction="20000"/>
          </a:bodyPr>
          <a:lstStyle/>
          <a:p>
            <a:pPr eaLnBrk="1" hangingPunct="1"/>
            <a:r>
              <a:rPr lang="en-US" sz="2800" dirty="0" smtClean="0"/>
              <a:t>Commercial Beginnings in West Africa: </a:t>
            </a:r>
          </a:p>
          <a:p>
            <a:pPr lvl="1" eaLnBrk="1" hangingPunct="1"/>
            <a:r>
              <a:rPr lang="en-US" sz="2400" dirty="0" smtClean="0"/>
              <a:t>North had manufactured goods, salt, horses, cloth, dates</a:t>
            </a:r>
          </a:p>
          <a:p>
            <a:pPr lvl="1" eaLnBrk="1" hangingPunct="1"/>
            <a:r>
              <a:rPr lang="en-US" sz="2400" dirty="0" smtClean="0"/>
              <a:t>South had crops, gold, ivory, kola nuts, slaves</a:t>
            </a:r>
          </a:p>
          <a:p>
            <a:pPr eaLnBrk="1" hangingPunct="1"/>
            <a:r>
              <a:rPr lang="en-US" sz="2800" dirty="0" smtClean="0"/>
              <a:t>Introduction of camel was crucial, early in CE</a:t>
            </a:r>
          </a:p>
          <a:p>
            <a:pPr eaLnBrk="1" hangingPunct="1"/>
            <a:r>
              <a:rPr lang="en-US" sz="2800" dirty="0" smtClean="0"/>
              <a:t>Regular trans-Saharan commerce by 300-400 CE</a:t>
            </a:r>
          </a:p>
          <a:p>
            <a:pPr eaLnBrk="1" hangingPunct="1"/>
            <a:r>
              <a:rPr lang="en-US" sz="2800" dirty="0" smtClean="0"/>
              <a:t>Huge caravans, up to 5000 camels</a:t>
            </a:r>
          </a:p>
          <a:p>
            <a:pPr eaLnBrk="1" hangingPunct="1"/>
            <a:r>
              <a:rPr lang="en-US" sz="2800" dirty="0" smtClean="0"/>
              <a:t>Eventually </a:t>
            </a:r>
            <a:r>
              <a:rPr lang="en-US" sz="2800" dirty="0" err="1" smtClean="0"/>
              <a:t>ed</a:t>
            </a:r>
            <a:r>
              <a:rPr lang="en-US" sz="2800" dirty="0" smtClean="0"/>
              <a:t> to a number of states in western and central Sudan: Ghana, Mali, Songhay, </a:t>
            </a:r>
            <a:r>
              <a:rPr lang="en-US" sz="2800" dirty="0" err="1" smtClean="0"/>
              <a:t>Kanem</a:t>
            </a:r>
            <a:r>
              <a:rPr lang="en-US" sz="2800" dirty="0" smtClean="0"/>
              <a:t>, and </a:t>
            </a:r>
            <a:r>
              <a:rPr lang="en-US" sz="2800" dirty="0" err="1" smtClean="0"/>
              <a:t>Hausaland</a:t>
            </a:r>
            <a:r>
              <a:rPr lang="en-US" sz="2800" dirty="0" smtClean="0"/>
              <a:t>.</a:t>
            </a:r>
          </a:p>
          <a:p>
            <a:pPr eaLnBrk="1" hangingPunct="1"/>
            <a:r>
              <a:rPr lang="en-US" sz="2800" dirty="0" smtClean="0"/>
              <a:t>Slaves came mostly from south, most sold in North Africa.</a:t>
            </a:r>
          </a:p>
          <a:p>
            <a:pPr eaLnBrk="1" hangingPunct="1"/>
            <a:endParaRPr lang="en-US" sz="2800" dirty="0" smtClean="0"/>
          </a:p>
          <a:p>
            <a:pPr eaLnBrk="1" hangingPunct="1"/>
            <a:endParaRPr lang="en-US" sz="2800" dirty="0" smtClean="0"/>
          </a:p>
        </p:txBody>
      </p:sp>
    </p:spTree>
    <p:extLst>
      <p:ext uri="{BB962C8B-B14F-4D97-AF65-F5344CB8AC3E}">
        <p14:creationId xmlns:p14="http://schemas.microsoft.com/office/powerpoint/2010/main" val="2962244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pworldhist.pbworks.com/f/1355573608/trade_of_westafrica.gif"/>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7391400" cy="6096000"/>
          </a:xfrm>
          <a:prstGeom prst="rect">
            <a:avLst/>
          </a:prstGeom>
          <a:noFill/>
          <a:ln>
            <a:noFill/>
          </a:ln>
        </p:spPr>
      </p:pic>
    </p:spTree>
    <p:extLst>
      <p:ext uri="{BB962C8B-B14F-4D97-AF65-F5344CB8AC3E}">
        <p14:creationId xmlns:p14="http://schemas.microsoft.com/office/powerpoint/2010/main" val="2670442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Important Goods Traded on the Sand Roads</a:t>
            </a:r>
            <a:endParaRPr lang="en-US" dirty="0"/>
          </a:p>
        </p:txBody>
      </p:sp>
      <p:sp>
        <p:nvSpPr>
          <p:cNvPr id="6" name="Content Placeholder 5"/>
          <p:cNvSpPr>
            <a:spLocks noGrp="1"/>
          </p:cNvSpPr>
          <p:nvPr>
            <p:ph idx="1"/>
          </p:nvPr>
        </p:nvSpPr>
        <p:spPr/>
        <p:txBody>
          <a:bodyPr/>
          <a:lstStyle/>
          <a:p>
            <a:r>
              <a:rPr lang="en-US" dirty="0" smtClean="0"/>
              <a:t>West Africa provided ivory, kola nuts, slaves and gold</a:t>
            </a:r>
          </a:p>
          <a:p>
            <a:r>
              <a:rPr lang="en-US" dirty="0" smtClean="0"/>
              <a:t>In return they received horses, cloth, dates, various manufactured goods, and salt</a:t>
            </a:r>
            <a:endParaRPr lang="en-US" dirty="0"/>
          </a:p>
        </p:txBody>
      </p:sp>
    </p:spTree>
    <p:extLst>
      <p:ext uri="{BB962C8B-B14F-4D97-AF65-F5344CB8AC3E}">
        <p14:creationId xmlns:p14="http://schemas.microsoft.com/office/powerpoint/2010/main" val="2437237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20070615003407_0065_sal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8600" y="533400"/>
            <a:ext cx="8686800" cy="57753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17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Technologies Facilitated Long-Distance Exchange</a:t>
            </a:r>
            <a:endParaRPr lang="en-US" dirty="0"/>
          </a:p>
        </p:txBody>
      </p:sp>
      <p:sp>
        <p:nvSpPr>
          <p:cNvPr id="4" name="Content Placeholder 3"/>
          <p:cNvSpPr>
            <a:spLocks noGrp="1"/>
          </p:cNvSpPr>
          <p:nvPr>
            <p:ph idx="1"/>
          </p:nvPr>
        </p:nvSpPr>
        <p:spPr>
          <a:xfrm>
            <a:off x="914400" y="1752600"/>
            <a:ext cx="7125112" cy="2201198"/>
          </a:xfrm>
        </p:spPr>
        <p:txBody>
          <a:bodyPr/>
          <a:lstStyle/>
          <a:p>
            <a:r>
              <a:rPr lang="en-US" dirty="0" smtClean="0"/>
              <a:t>Saddles and stirrups</a:t>
            </a:r>
          </a:p>
          <a:p>
            <a:r>
              <a:rPr lang="en-US" dirty="0" smtClean="0"/>
              <a:t>Horses and especially camels (could go for 10 days without water)</a:t>
            </a:r>
          </a:p>
          <a:p>
            <a:r>
              <a:rPr lang="en-US" dirty="0" smtClean="0"/>
              <a:t>Lateen sail and dhow ships</a:t>
            </a:r>
          </a:p>
          <a:p>
            <a:r>
              <a:rPr lang="en-US" dirty="0" smtClean="0"/>
              <a:t>Yokes were also important to allow a pair of oxen to pull a load together</a:t>
            </a:r>
            <a:endParaRPr lang="en-US" dirty="0"/>
          </a:p>
        </p:txBody>
      </p:sp>
      <p:pic>
        <p:nvPicPr>
          <p:cNvPr id="5"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97086"/>
            <a:ext cx="76200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72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p:txBody>
          <a:bodyPr/>
          <a:lstStyle/>
          <a:p>
            <a:pPr eaLnBrk="1" hangingPunct="1"/>
            <a:r>
              <a:rPr lang="en-US" dirty="0" smtClean="0"/>
              <a:t>The Spread of Religion</a:t>
            </a:r>
          </a:p>
        </p:txBody>
      </p:sp>
    </p:spTree>
    <p:extLst>
      <p:ext uri="{BB962C8B-B14F-4D97-AF65-F5344CB8AC3E}">
        <p14:creationId xmlns:p14="http://schemas.microsoft.com/office/powerpoint/2010/main" val="3517073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Silk Roads</a:t>
            </a:r>
          </a:p>
        </p:txBody>
      </p:sp>
      <p:sp>
        <p:nvSpPr>
          <p:cNvPr id="7171" name="Rectangle 3"/>
          <p:cNvSpPr>
            <a:spLocks noGrp="1" noChangeArrowheads="1"/>
          </p:cNvSpPr>
          <p:nvPr>
            <p:ph type="body" idx="1"/>
          </p:nvPr>
        </p:nvSpPr>
        <p:spPr/>
        <p:txBody>
          <a:bodyPr/>
          <a:lstStyle/>
          <a:p>
            <a:pPr eaLnBrk="1" hangingPunct="1">
              <a:lnSpc>
                <a:spcPct val="90000"/>
              </a:lnSpc>
            </a:pPr>
            <a:r>
              <a:rPr lang="en-US" smtClean="0"/>
              <a:t>As classical empires reduced the costs of long-distance trade, merchants began establishing an extensive network of trade routes that linked much of Eurasia and northern Africa</a:t>
            </a:r>
          </a:p>
          <a:p>
            <a:pPr eaLnBrk="1" hangingPunct="1">
              <a:lnSpc>
                <a:spcPct val="90000"/>
              </a:lnSpc>
            </a:pPr>
            <a:r>
              <a:rPr lang="en-US" smtClean="0"/>
              <a:t>Collectively, these routes are known as the “Silk Roads” because high-quality silk from China was one of the principal commodities exchanged over the roads</a:t>
            </a:r>
          </a:p>
        </p:txBody>
      </p:sp>
    </p:spTree>
    <p:extLst>
      <p:ext uri="{BB962C8B-B14F-4D97-AF65-F5344CB8AC3E}">
        <p14:creationId xmlns:p14="http://schemas.microsoft.com/office/powerpoint/2010/main" val="398003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Buddhism in India</a:t>
            </a:r>
          </a:p>
        </p:txBody>
      </p:sp>
      <p:sp>
        <p:nvSpPr>
          <p:cNvPr id="20483" name="Rectangle 3"/>
          <p:cNvSpPr>
            <a:spLocks noGrp="1" noChangeArrowheads="1"/>
          </p:cNvSpPr>
          <p:nvPr>
            <p:ph type="body" sz="half" idx="1"/>
          </p:nvPr>
        </p:nvSpPr>
        <p:spPr>
          <a:xfrm>
            <a:off x="609600" y="1447800"/>
            <a:ext cx="3962400" cy="4953000"/>
          </a:xfrm>
          <a:ln>
            <a:solidFill>
              <a:schemeClr val="tx1"/>
            </a:solidFill>
            <a:miter lim="800000"/>
            <a:headEnd/>
            <a:tailEnd/>
          </a:ln>
        </p:spPr>
        <p:txBody>
          <a:bodyPr>
            <a:normAutofit lnSpcReduction="10000"/>
          </a:bodyPr>
          <a:lstStyle/>
          <a:p>
            <a:pPr eaLnBrk="1" hangingPunct="1">
              <a:lnSpc>
                <a:spcPct val="90000"/>
              </a:lnSpc>
            </a:pPr>
            <a:r>
              <a:rPr lang="en-US" sz="2400" dirty="0" smtClean="0"/>
              <a:t>Siddhartha Gautama (Buddha) first announced his doctrine publicly in India in 528 B.C. </a:t>
            </a:r>
          </a:p>
          <a:p>
            <a:pPr eaLnBrk="1" hangingPunct="1">
              <a:lnSpc>
                <a:spcPct val="90000"/>
              </a:lnSpc>
            </a:pPr>
            <a:r>
              <a:rPr lang="en-US" sz="2400" dirty="0" smtClean="0"/>
              <a:t>By the 3</a:t>
            </a:r>
            <a:r>
              <a:rPr lang="en-US" sz="2400" baseline="30000" dirty="0" smtClean="0"/>
              <a:t>rd</a:t>
            </a:r>
            <a:r>
              <a:rPr lang="en-US" sz="2400" dirty="0" smtClean="0"/>
              <a:t> Century B.C., Buddhism was well-established in northern India</a:t>
            </a:r>
          </a:p>
          <a:p>
            <a:pPr eaLnBrk="1" hangingPunct="1">
              <a:lnSpc>
                <a:spcPct val="90000"/>
              </a:lnSpc>
            </a:pPr>
            <a:r>
              <a:rPr lang="en-US" sz="2400" dirty="0" smtClean="0"/>
              <a:t>Buddhism was especially successful in attracting merchants as converts</a:t>
            </a:r>
          </a:p>
          <a:p>
            <a:pPr eaLnBrk="1" hangingPunct="1">
              <a:lnSpc>
                <a:spcPct val="90000"/>
              </a:lnSpc>
            </a:pPr>
            <a:endParaRPr lang="en-US" sz="2800" dirty="0" smtClean="0"/>
          </a:p>
        </p:txBody>
      </p:sp>
      <p:sp>
        <p:nvSpPr>
          <p:cNvPr id="20484" name="Rectangle 4"/>
          <p:cNvSpPr>
            <a:spLocks noChangeArrowheads="1"/>
          </p:cNvSpPr>
          <p:nvPr/>
        </p:nvSpPr>
        <p:spPr bwMode="auto">
          <a:xfrm>
            <a:off x="4800600" y="6248400"/>
            <a:ext cx="419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solidFill>
                  <a:schemeClr val="tx2"/>
                </a:solidFill>
              </a:rPr>
              <a:t>The Buddha </a:t>
            </a:r>
            <a:r>
              <a:rPr lang="en-US" sz="2000">
                <a:solidFill>
                  <a:schemeClr val="tx2"/>
                </a:solidFill>
              </a:rPr>
              <a:t>by Odilon Redon</a:t>
            </a:r>
          </a:p>
        </p:txBody>
      </p:sp>
      <p:pic>
        <p:nvPicPr>
          <p:cNvPr id="20485" name="Picture 5" descr="artsheaven_1832_1876587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493838"/>
            <a:ext cx="3568700" cy="45259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5855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Spread of Buddhism</a:t>
            </a:r>
          </a:p>
        </p:txBody>
      </p:sp>
      <p:sp>
        <p:nvSpPr>
          <p:cNvPr id="21507" name="Rectangle 3"/>
          <p:cNvSpPr>
            <a:spLocks noGrp="1" noChangeArrowheads="1"/>
          </p:cNvSpPr>
          <p:nvPr>
            <p:ph type="body" sz="half" idx="1"/>
          </p:nvPr>
        </p:nvSpPr>
        <p:spPr>
          <a:xfrm>
            <a:off x="457200" y="1600200"/>
            <a:ext cx="3505200" cy="4800600"/>
          </a:xfrm>
          <a:ln>
            <a:solidFill>
              <a:schemeClr val="tx1"/>
            </a:solidFill>
            <a:miter lim="800000"/>
            <a:headEnd/>
            <a:tailEnd/>
          </a:ln>
        </p:spPr>
        <p:txBody>
          <a:bodyPr>
            <a:normAutofit fontScale="92500"/>
          </a:bodyPr>
          <a:lstStyle/>
          <a:p>
            <a:pPr eaLnBrk="1" hangingPunct="1"/>
            <a:r>
              <a:rPr lang="en-US" sz="2400" smtClean="0"/>
              <a:t>Merchants carried Buddhism along the Silk Roads where it first established a presence in the oasis towns where merchants and their caravans stopped for food, rest, lodging, and markets</a:t>
            </a:r>
          </a:p>
          <a:p>
            <a:pPr eaLnBrk="1" hangingPunct="1"/>
            <a:r>
              <a:rPr lang="en-US" sz="2400" smtClean="0"/>
              <a:t>Dunhuang was one such spot</a:t>
            </a:r>
          </a:p>
        </p:txBody>
      </p:sp>
      <p:pic>
        <p:nvPicPr>
          <p:cNvPr id="21508" name="Picture 5" descr="Transport for Chris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67200" y="3424238"/>
            <a:ext cx="4579938" cy="21383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8" descr="Bruce3"/>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953000" y="1447800"/>
            <a:ext cx="2806700" cy="1817688"/>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Rectangle 10"/>
          <p:cNvSpPr>
            <a:spLocks noChangeArrowheads="1"/>
          </p:cNvSpPr>
          <p:nvPr/>
        </p:nvSpPr>
        <p:spPr bwMode="auto">
          <a:xfrm>
            <a:off x="4876800" y="5715000"/>
            <a:ext cx="3429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In the same tradition, today there are a growing number of truck stop ministries</a:t>
            </a:r>
          </a:p>
        </p:txBody>
      </p:sp>
    </p:spTree>
    <p:extLst>
      <p:ext uri="{BB962C8B-B14F-4D97-AF65-F5344CB8AC3E}">
        <p14:creationId xmlns:p14="http://schemas.microsoft.com/office/powerpoint/2010/main" val="3316381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Spread of Buddhism</a:t>
            </a:r>
          </a:p>
        </p:txBody>
      </p:sp>
      <p:sp>
        <p:nvSpPr>
          <p:cNvPr id="22531" name="Rectangle 3"/>
          <p:cNvSpPr>
            <a:spLocks noGrp="1" noChangeArrowheads="1"/>
          </p:cNvSpPr>
          <p:nvPr>
            <p:ph type="body" sz="half" idx="1"/>
          </p:nvPr>
        </p:nvSpPr>
        <p:spPr>
          <a:xfrm>
            <a:off x="457200" y="5227638"/>
            <a:ext cx="7924800" cy="1401762"/>
          </a:xfrm>
          <a:ln>
            <a:solidFill>
              <a:schemeClr val="tx1"/>
            </a:solidFill>
            <a:miter lim="800000"/>
            <a:headEnd/>
            <a:tailEnd/>
          </a:ln>
        </p:spPr>
        <p:txBody>
          <a:bodyPr/>
          <a:lstStyle/>
          <a:p>
            <a:pPr eaLnBrk="1" hangingPunct="1">
              <a:lnSpc>
                <a:spcPct val="80000"/>
              </a:lnSpc>
            </a:pPr>
            <a:r>
              <a:rPr lang="en-US" sz="2800" smtClean="0"/>
              <a:t>At Dunhuang, the Silk Road divides into two branches</a:t>
            </a:r>
            <a:r>
              <a:rPr lang="en-US" sz="2400" smtClean="0"/>
              <a:t> </a:t>
            </a:r>
          </a:p>
          <a:p>
            <a:pPr lvl="1" eaLnBrk="1" hangingPunct="1">
              <a:lnSpc>
                <a:spcPct val="80000"/>
              </a:lnSpc>
            </a:pPr>
            <a:r>
              <a:rPr lang="en-US" sz="2000" smtClean="0"/>
              <a:t>By the 4</a:t>
            </a:r>
            <a:r>
              <a:rPr lang="en-US" sz="2000" baseline="30000" smtClean="0"/>
              <a:t>th</a:t>
            </a:r>
            <a:r>
              <a:rPr lang="en-US" sz="2000" smtClean="0"/>
              <a:t> Century A.D., a sizeable Buddhist community had emerged there</a:t>
            </a:r>
          </a:p>
        </p:txBody>
      </p:sp>
      <p:grpSp>
        <p:nvGrpSpPr>
          <p:cNvPr id="22532" name="Group 10"/>
          <p:cNvGrpSpPr>
            <a:grpSpLocks/>
          </p:cNvGrpSpPr>
          <p:nvPr/>
        </p:nvGrpSpPr>
        <p:grpSpPr bwMode="auto">
          <a:xfrm>
            <a:off x="2209800" y="1371600"/>
            <a:ext cx="5037138" cy="3663950"/>
            <a:chOff x="1392" y="864"/>
            <a:chExt cx="3173" cy="2308"/>
          </a:xfrm>
        </p:grpSpPr>
        <p:pic>
          <p:nvPicPr>
            <p:cNvPr id="22533" name="Picture 6" descr="Silk Road - The Silk Routes - Map 3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864"/>
              <a:ext cx="3173" cy="23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Oval 7"/>
            <p:cNvSpPr>
              <a:spLocks noChangeArrowheads="1"/>
            </p:cNvSpPr>
            <p:nvPr/>
          </p:nvSpPr>
          <p:spPr bwMode="auto">
            <a:xfrm>
              <a:off x="3696" y="1728"/>
              <a:ext cx="230" cy="230"/>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23708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Buddhism at Dunhuang</a:t>
            </a:r>
          </a:p>
        </p:txBody>
      </p:sp>
      <p:sp>
        <p:nvSpPr>
          <p:cNvPr id="23555" name="Rectangle 3"/>
          <p:cNvSpPr>
            <a:spLocks noGrp="1" noChangeArrowheads="1"/>
          </p:cNvSpPr>
          <p:nvPr>
            <p:ph type="body" sz="half" idx="1"/>
          </p:nvPr>
        </p:nvSpPr>
        <p:spPr>
          <a:xfrm>
            <a:off x="304800" y="1600200"/>
            <a:ext cx="4038600" cy="4525963"/>
          </a:xfrm>
          <a:ln>
            <a:solidFill>
              <a:schemeClr val="tx1"/>
            </a:solidFill>
            <a:miter lim="800000"/>
            <a:headEnd/>
            <a:tailEnd/>
          </a:ln>
        </p:spPr>
        <p:txBody>
          <a:bodyPr>
            <a:normAutofit fontScale="92500"/>
          </a:bodyPr>
          <a:lstStyle/>
          <a:p>
            <a:pPr lvl="1" eaLnBrk="1" hangingPunct="1">
              <a:lnSpc>
                <a:spcPct val="90000"/>
              </a:lnSpc>
            </a:pPr>
            <a:r>
              <a:rPr lang="en-US" sz="2400" smtClean="0"/>
              <a:t>Between 600 and 1000 A.D., Buddhists built hundreds of cave temples around Dunhuang depicting scenes of Buddha</a:t>
            </a:r>
          </a:p>
          <a:p>
            <a:pPr lvl="1" eaLnBrk="1" hangingPunct="1">
              <a:lnSpc>
                <a:spcPct val="90000"/>
              </a:lnSpc>
            </a:pPr>
            <a:r>
              <a:rPr lang="en-US" sz="2400" smtClean="0"/>
              <a:t>Assembled libraries of religious literature</a:t>
            </a:r>
          </a:p>
          <a:p>
            <a:pPr lvl="1" eaLnBrk="1" hangingPunct="1">
              <a:lnSpc>
                <a:spcPct val="90000"/>
              </a:lnSpc>
            </a:pPr>
            <a:r>
              <a:rPr lang="en-US" sz="2400" smtClean="0"/>
              <a:t>Supported missionaries which spread Buddhism throughout China</a:t>
            </a:r>
          </a:p>
          <a:p>
            <a:pPr eaLnBrk="1" hangingPunct="1">
              <a:lnSpc>
                <a:spcPct val="90000"/>
              </a:lnSpc>
            </a:pPr>
            <a:endParaRPr lang="en-US" sz="2800" smtClean="0"/>
          </a:p>
        </p:txBody>
      </p:sp>
      <p:pic>
        <p:nvPicPr>
          <p:cNvPr id="23556" name="Picture 7" descr="dunroad"/>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95800" y="1752600"/>
            <a:ext cx="4287838"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8795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ossamerstrands.com/Hist100/100images/buddha008-Dunhu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464273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epts.washington.edu/chinaciv/bud/5zmqal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90800"/>
            <a:ext cx="4495800" cy="40951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theepochtimes.com/n3/eet-content/uploads/2013/04/20130419-Dunhuang-Samira+Bouaou-IMG_3061-667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886"/>
            <a:ext cx="3581400" cy="24162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d/dc/Amitabha_Buddha_Sukhavati_Dunhuang_Mogao_Caves.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733800"/>
            <a:ext cx="1858385" cy="2743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71800" y="4638353"/>
            <a:ext cx="1600200" cy="369332"/>
          </a:xfrm>
          <a:prstGeom prst="rect">
            <a:avLst/>
          </a:prstGeom>
          <a:noFill/>
        </p:spPr>
        <p:txBody>
          <a:bodyPr wrap="square" rtlCol="0">
            <a:spAutoFit/>
          </a:bodyPr>
          <a:lstStyle/>
          <a:p>
            <a:r>
              <a:rPr lang="en-US" dirty="0" err="1" smtClean="0"/>
              <a:t>Dunhuang</a:t>
            </a:r>
            <a:endParaRPr lang="en-US" dirty="0"/>
          </a:p>
        </p:txBody>
      </p:sp>
    </p:spTree>
    <p:extLst>
      <p:ext uri="{BB962C8B-B14F-4D97-AF65-F5344CB8AC3E}">
        <p14:creationId xmlns:p14="http://schemas.microsoft.com/office/powerpoint/2010/main" val="289872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Transformation of Buddhism	</a:t>
            </a:r>
            <a:endParaRPr lang="en-US" dirty="0"/>
          </a:p>
        </p:txBody>
      </p:sp>
      <p:sp>
        <p:nvSpPr>
          <p:cNvPr id="7" name="Content Placeholder 6"/>
          <p:cNvSpPr>
            <a:spLocks noGrp="1"/>
          </p:cNvSpPr>
          <p:nvPr>
            <p:ph idx="1"/>
          </p:nvPr>
        </p:nvSpPr>
        <p:spPr/>
        <p:txBody>
          <a:bodyPr/>
          <a:lstStyle/>
          <a:p>
            <a:r>
              <a:rPr lang="en-US" dirty="0" smtClean="0"/>
              <a:t>Monasteries established in the rich oasis towns became secular and wealthy</a:t>
            </a:r>
          </a:p>
          <a:p>
            <a:r>
              <a:rPr lang="en-US" dirty="0" smtClean="0"/>
              <a:t>Mahayana Buddhism flourished on the silk roads</a:t>
            </a:r>
          </a:p>
          <a:p>
            <a:r>
              <a:rPr lang="en-US" dirty="0" smtClean="0"/>
              <a:t>Theravada Buddhism was established in SE Asia by the missionaries sent out by Asoka</a:t>
            </a:r>
          </a:p>
          <a:p>
            <a:r>
              <a:rPr lang="en-US" dirty="0" smtClean="0"/>
              <a:t>NW India, influenced by Alexander the Great, statues of the Buddha reveal Greek influences</a:t>
            </a:r>
          </a:p>
          <a:p>
            <a:r>
              <a:rPr lang="en-US" dirty="0" smtClean="0"/>
              <a:t>Gods of many peoples along the Silk Roads were incorporated into Buddhist practice as bodhisattvas</a:t>
            </a:r>
          </a:p>
          <a:p>
            <a:pPr lvl="1"/>
            <a:endParaRPr lang="en-US" dirty="0"/>
          </a:p>
        </p:txBody>
      </p:sp>
    </p:spTree>
    <p:extLst>
      <p:ext uri="{BB962C8B-B14F-4D97-AF65-F5344CB8AC3E}">
        <p14:creationId xmlns:p14="http://schemas.microsoft.com/office/powerpoint/2010/main" val="1586914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Spread of Hinduism</a:t>
            </a:r>
          </a:p>
        </p:txBody>
      </p:sp>
      <p:sp>
        <p:nvSpPr>
          <p:cNvPr id="24579" name="Rectangle 3"/>
          <p:cNvSpPr>
            <a:spLocks noGrp="1" noChangeArrowheads="1"/>
          </p:cNvSpPr>
          <p:nvPr>
            <p:ph type="body" sz="half" idx="1"/>
          </p:nvPr>
        </p:nvSpPr>
        <p:spPr>
          <a:xfrm>
            <a:off x="609600" y="4724400"/>
            <a:ext cx="7924800" cy="1828800"/>
          </a:xfrm>
          <a:ln>
            <a:solidFill>
              <a:schemeClr val="tx1"/>
            </a:solidFill>
            <a:miter lim="800000"/>
            <a:headEnd/>
            <a:tailEnd/>
          </a:ln>
        </p:spPr>
        <p:txBody>
          <a:bodyPr>
            <a:normAutofit fontScale="77500" lnSpcReduction="20000"/>
          </a:bodyPr>
          <a:lstStyle/>
          <a:p>
            <a:pPr eaLnBrk="1" hangingPunct="1">
              <a:lnSpc>
                <a:spcPct val="90000"/>
              </a:lnSpc>
            </a:pPr>
            <a:endParaRPr lang="en-US" sz="2400" dirty="0" smtClean="0"/>
          </a:p>
          <a:p>
            <a:pPr eaLnBrk="1" hangingPunct="1">
              <a:lnSpc>
                <a:spcPct val="90000"/>
              </a:lnSpc>
            </a:pPr>
            <a:r>
              <a:rPr lang="en-US" sz="2400" dirty="0" smtClean="0"/>
              <a:t>Hinduism also spread along the Silk Roads, primarily along the sea lanes</a:t>
            </a:r>
          </a:p>
          <a:p>
            <a:pPr lvl="1">
              <a:lnSpc>
                <a:spcPct val="90000"/>
              </a:lnSpc>
            </a:pPr>
            <a:r>
              <a:rPr lang="en-US" sz="2200" dirty="0" smtClean="0"/>
              <a:t>Indian merchants brought Brahmin priests</a:t>
            </a:r>
          </a:p>
          <a:p>
            <a:pPr lvl="1" eaLnBrk="1" hangingPunct="1">
              <a:lnSpc>
                <a:spcPct val="90000"/>
              </a:lnSpc>
            </a:pPr>
            <a:r>
              <a:rPr lang="en-US" sz="2400" dirty="0" smtClean="0"/>
              <a:t>This for example is how Hinduism spread from India to Malaya</a:t>
            </a:r>
          </a:p>
          <a:p>
            <a:pPr eaLnBrk="1" hangingPunct="1">
              <a:lnSpc>
                <a:spcPct val="90000"/>
              </a:lnSpc>
            </a:pPr>
            <a:endParaRPr lang="en-US" sz="2400" dirty="0" smtClean="0"/>
          </a:p>
        </p:txBody>
      </p:sp>
      <p:pic>
        <p:nvPicPr>
          <p:cNvPr id="24580" name="Picture 4" descr="silkro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1295400"/>
            <a:ext cx="6416675" cy="345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1963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Spread of Christianity</a:t>
            </a:r>
          </a:p>
        </p:txBody>
      </p:sp>
      <p:sp>
        <p:nvSpPr>
          <p:cNvPr id="25603" name="Rectangle 3"/>
          <p:cNvSpPr>
            <a:spLocks noGrp="1" noChangeArrowheads="1"/>
          </p:cNvSpPr>
          <p:nvPr>
            <p:ph type="body" sz="half" idx="1"/>
          </p:nvPr>
        </p:nvSpPr>
        <p:spPr>
          <a:ln>
            <a:solidFill>
              <a:schemeClr val="tx1"/>
            </a:solidFill>
            <a:miter lim="800000"/>
            <a:headEnd/>
            <a:tailEnd/>
          </a:ln>
        </p:spPr>
        <p:txBody>
          <a:bodyPr>
            <a:normAutofit fontScale="92500"/>
          </a:bodyPr>
          <a:lstStyle/>
          <a:p>
            <a:pPr eaLnBrk="1" hangingPunct="1">
              <a:lnSpc>
                <a:spcPct val="80000"/>
              </a:lnSpc>
            </a:pPr>
            <a:r>
              <a:rPr lang="en-US" sz="2400" smtClean="0"/>
              <a:t>Antioch, the western terminus of the overland Silk Roads, was an important center in early Christianity</a:t>
            </a:r>
          </a:p>
          <a:p>
            <a:pPr lvl="1" eaLnBrk="1" hangingPunct="1">
              <a:lnSpc>
                <a:spcPct val="80000"/>
              </a:lnSpc>
            </a:pPr>
            <a:r>
              <a:rPr lang="en-US" sz="2000" smtClean="0"/>
              <a:t> “Then Barnabas went to Tarsus to look for Saul, and when he found him, he brought him to Antioch. So for a whole year Barnabas and Saul met with the church and taught great numbers of people. The disciples were called Christians first at Antioch.” Acts 11: 25-26 </a:t>
            </a:r>
          </a:p>
        </p:txBody>
      </p:sp>
      <p:pic>
        <p:nvPicPr>
          <p:cNvPr id="25604" name="Picture 9" descr="St%20Peter's%20Grotto%20Church%20in%20Antioch,%20tb%20n122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176713"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0"/>
          <p:cNvSpPr>
            <a:spLocks noChangeArrowheads="1"/>
          </p:cNvSpPr>
          <p:nvPr/>
        </p:nvSpPr>
        <p:spPr bwMode="auto">
          <a:xfrm>
            <a:off x="5105400" y="5334000"/>
            <a:ext cx="3429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St. Peter’s cave church in Antioch</a:t>
            </a:r>
          </a:p>
        </p:txBody>
      </p:sp>
    </p:spTree>
    <p:extLst>
      <p:ext uri="{BB962C8B-B14F-4D97-AF65-F5344CB8AC3E}">
        <p14:creationId xmlns:p14="http://schemas.microsoft.com/office/powerpoint/2010/main" val="1130434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pPr eaLnBrk="1" hangingPunct="1"/>
            <a:r>
              <a:rPr lang="en-US" smtClean="0"/>
              <a:t>Spread of Christianity</a:t>
            </a:r>
          </a:p>
        </p:txBody>
      </p:sp>
      <p:sp>
        <p:nvSpPr>
          <p:cNvPr id="26627" name="Rectangle 3"/>
          <p:cNvSpPr>
            <a:spLocks noGrp="1" noChangeArrowheads="1"/>
          </p:cNvSpPr>
          <p:nvPr>
            <p:ph type="body" sz="half" idx="1"/>
          </p:nvPr>
        </p:nvSpPr>
        <p:spPr>
          <a:xfrm>
            <a:off x="457200" y="6019800"/>
            <a:ext cx="8153400" cy="609600"/>
          </a:xfrm>
          <a:ln>
            <a:solidFill>
              <a:schemeClr val="tx1"/>
            </a:solidFill>
            <a:miter lim="800000"/>
            <a:headEnd/>
            <a:tailEnd/>
          </a:ln>
        </p:spPr>
        <p:txBody>
          <a:bodyPr>
            <a:normAutofit fontScale="85000" lnSpcReduction="10000"/>
          </a:bodyPr>
          <a:lstStyle/>
          <a:p>
            <a:pPr eaLnBrk="1" hangingPunct="1"/>
            <a:r>
              <a:rPr lang="en-US" sz="2800" smtClean="0"/>
              <a:t>Paul began his missionary journeys at Antioch</a:t>
            </a:r>
          </a:p>
        </p:txBody>
      </p:sp>
      <p:grpSp>
        <p:nvGrpSpPr>
          <p:cNvPr id="26628" name="Group 10"/>
          <p:cNvGrpSpPr>
            <a:grpSpLocks/>
          </p:cNvGrpSpPr>
          <p:nvPr/>
        </p:nvGrpSpPr>
        <p:grpSpPr bwMode="auto">
          <a:xfrm>
            <a:off x="1524000" y="1295400"/>
            <a:ext cx="6362700" cy="4518025"/>
            <a:chOff x="960" y="816"/>
            <a:chExt cx="4008" cy="2846"/>
          </a:xfrm>
        </p:grpSpPr>
        <p:pic>
          <p:nvPicPr>
            <p:cNvPr id="26629" name="Picture 5" descr="CNM21-Pauls3rd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816"/>
              <a:ext cx="4008" cy="2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Oval 8"/>
            <p:cNvSpPr>
              <a:spLocks noChangeArrowheads="1"/>
            </p:cNvSpPr>
            <p:nvPr/>
          </p:nvSpPr>
          <p:spPr bwMode="auto">
            <a:xfrm>
              <a:off x="4551" y="2151"/>
              <a:ext cx="345" cy="34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10521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Spread of Christianity</a:t>
            </a:r>
          </a:p>
        </p:txBody>
      </p:sp>
      <p:sp>
        <p:nvSpPr>
          <p:cNvPr id="27651" name="Rectangle 3"/>
          <p:cNvSpPr>
            <a:spLocks noGrp="1" noChangeArrowheads="1"/>
          </p:cNvSpPr>
          <p:nvPr>
            <p:ph type="body" sz="half" idx="1"/>
          </p:nvPr>
        </p:nvSpPr>
        <p:spPr>
          <a:xfrm>
            <a:off x="228600" y="1676400"/>
            <a:ext cx="3505200" cy="4800600"/>
          </a:xfrm>
          <a:ln>
            <a:solidFill>
              <a:schemeClr val="tx1"/>
            </a:solidFill>
            <a:miter lim="800000"/>
            <a:headEnd/>
            <a:tailEnd/>
          </a:ln>
        </p:spPr>
        <p:txBody>
          <a:bodyPr>
            <a:normAutofit fontScale="92500"/>
          </a:bodyPr>
          <a:lstStyle/>
          <a:p>
            <a:pPr eaLnBrk="1" hangingPunct="1">
              <a:lnSpc>
                <a:spcPct val="80000"/>
              </a:lnSpc>
            </a:pPr>
            <a:r>
              <a:rPr lang="en-US" sz="2400" smtClean="0"/>
              <a:t>Like other religions, Christianity followed the trade routes and expanded east throughout Mesopotamia, Iran, and as far away as India</a:t>
            </a:r>
          </a:p>
          <a:p>
            <a:pPr eaLnBrk="1" hangingPunct="1">
              <a:lnSpc>
                <a:spcPct val="80000"/>
              </a:lnSpc>
            </a:pPr>
            <a:r>
              <a:rPr lang="en-US" sz="2400" smtClean="0"/>
              <a:t>However, its greatest concentration was in the Mediterranean basin, where the Roman Roads, like the Silk Roads, provided ready transportation</a:t>
            </a:r>
          </a:p>
        </p:txBody>
      </p:sp>
      <p:pic>
        <p:nvPicPr>
          <p:cNvPr id="27652" name="Picture 5" descr="Click map to return">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38600" y="2057400"/>
            <a:ext cx="4918075" cy="3603625"/>
          </a:xfr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725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Silk Road - The Silk Routes - Map 3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7800"/>
            <a:ext cx="8994775" cy="6545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2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Spread of Christianity</a:t>
            </a:r>
          </a:p>
        </p:txBody>
      </p:sp>
      <p:sp>
        <p:nvSpPr>
          <p:cNvPr id="28675" name="Rectangle 3"/>
          <p:cNvSpPr>
            <a:spLocks noGrp="1" noChangeArrowheads="1"/>
          </p:cNvSpPr>
          <p:nvPr>
            <p:ph type="body" sz="half" idx="1"/>
          </p:nvPr>
        </p:nvSpPr>
        <p:spPr>
          <a:xfrm>
            <a:off x="152400" y="1600200"/>
            <a:ext cx="3657600" cy="4953000"/>
          </a:xfrm>
          <a:ln>
            <a:solidFill>
              <a:schemeClr val="tx1"/>
            </a:solidFill>
            <a:miter lim="800000"/>
            <a:headEnd/>
            <a:tailEnd/>
          </a:ln>
        </p:spPr>
        <p:txBody>
          <a:bodyPr>
            <a:normAutofit fontScale="92500" lnSpcReduction="10000"/>
          </a:bodyPr>
          <a:lstStyle/>
          <a:p>
            <a:pPr eaLnBrk="1" hangingPunct="1">
              <a:lnSpc>
                <a:spcPct val="80000"/>
              </a:lnSpc>
            </a:pPr>
            <a:r>
              <a:rPr lang="en-US" sz="2400" smtClean="0"/>
              <a:t>A good example is Paul’s visit to Thessalonica (Acts 17: 1)</a:t>
            </a:r>
          </a:p>
          <a:p>
            <a:pPr eaLnBrk="1" hangingPunct="1">
              <a:lnSpc>
                <a:spcPct val="80000"/>
              </a:lnSpc>
            </a:pPr>
            <a:r>
              <a:rPr lang="en-US" sz="2400" smtClean="0"/>
              <a:t>Thessalonica was the principle city and primary port of Macedonia (part of present day Greece) </a:t>
            </a:r>
          </a:p>
          <a:p>
            <a:pPr eaLnBrk="1" hangingPunct="1">
              <a:lnSpc>
                <a:spcPct val="80000"/>
              </a:lnSpc>
            </a:pPr>
            <a:r>
              <a:rPr lang="en-US" sz="2400" smtClean="0"/>
              <a:t>It was located at the intersection of two major Roman roads, one leading from Italy eastward (Via Egnatia) and the other from the Danube to the Aegean  </a:t>
            </a:r>
          </a:p>
        </p:txBody>
      </p:sp>
      <p:pic>
        <p:nvPicPr>
          <p:cNvPr id="28676" name="Picture 5" descr="1thmapb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3838" y="1982788"/>
            <a:ext cx="4881562" cy="319881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2946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24253" cy="5257800"/>
          </a:xfrm>
          <a:prstGeom prst="rect">
            <a:avLst/>
          </a:prstGeom>
          <a:noFill/>
          <a:ln>
            <a:noFill/>
          </a:ln>
        </p:spPr>
      </p:pic>
    </p:spTree>
    <p:extLst>
      <p:ext uri="{BB962C8B-B14F-4D97-AF65-F5344CB8AC3E}">
        <p14:creationId xmlns:p14="http://schemas.microsoft.com/office/powerpoint/2010/main" val="2002676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US" dirty="0" smtClean="0"/>
              <a:t>The Spread of Disease</a:t>
            </a:r>
          </a:p>
        </p:txBody>
      </p:sp>
    </p:spTree>
    <p:extLst>
      <p:ext uri="{BB962C8B-B14F-4D97-AF65-F5344CB8AC3E}">
        <p14:creationId xmlns:p14="http://schemas.microsoft.com/office/powerpoint/2010/main" val="3389308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Spread of Disease</a:t>
            </a:r>
          </a:p>
        </p:txBody>
      </p:sp>
      <p:sp>
        <p:nvSpPr>
          <p:cNvPr id="33795" name="Rectangle 3"/>
          <p:cNvSpPr>
            <a:spLocks noGrp="1" noChangeArrowheads="1"/>
          </p:cNvSpPr>
          <p:nvPr>
            <p:ph type="body" idx="1"/>
          </p:nvPr>
        </p:nvSpPr>
        <p:spPr>
          <a:xfrm>
            <a:off x="1009443" y="1807361"/>
            <a:ext cx="7125112" cy="4593439"/>
          </a:xfrm>
        </p:spPr>
        <p:txBody>
          <a:bodyPr>
            <a:normAutofit fontScale="77500" lnSpcReduction="20000"/>
          </a:bodyPr>
          <a:lstStyle/>
          <a:p>
            <a:r>
              <a:rPr lang="en-US" sz="2800" dirty="0"/>
              <a:t>Long-distance trading led to spread of disease</a:t>
            </a:r>
          </a:p>
          <a:p>
            <a:r>
              <a:rPr lang="en-US" sz="2800" dirty="0"/>
              <a:t>Most lethal junctures: when an unfamiliar disease arrives in a new </a:t>
            </a:r>
            <a:r>
              <a:rPr lang="en-US" sz="2800" dirty="0" smtClean="0"/>
              <a:t>culture</a:t>
            </a:r>
          </a:p>
          <a:p>
            <a:pPr>
              <a:lnSpc>
                <a:spcPct val="90000"/>
              </a:lnSpc>
            </a:pPr>
            <a:r>
              <a:rPr lang="en-US" sz="2800" dirty="0" smtClean="0"/>
              <a:t>Athens</a:t>
            </a:r>
            <a:r>
              <a:rPr lang="en-US" sz="2800" dirty="0"/>
              <a:t>, 430-429 BCE, infection from </a:t>
            </a:r>
            <a:r>
              <a:rPr lang="en-US" sz="2800" dirty="0" smtClean="0"/>
              <a:t>Egypt</a:t>
            </a:r>
          </a:p>
          <a:p>
            <a:pPr eaLnBrk="1" hangingPunct="1">
              <a:lnSpc>
                <a:spcPct val="90000"/>
              </a:lnSpc>
            </a:pPr>
            <a:r>
              <a:rPr lang="en-US" sz="2800" dirty="0" smtClean="0"/>
              <a:t>The </a:t>
            </a:r>
            <a:r>
              <a:rPr lang="en-US" sz="2800" dirty="0" err="1" smtClean="0"/>
              <a:t>Antonine</a:t>
            </a:r>
            <a:r>
              <a:rPr lang="en-US" sz="2800" dirty="0" smtClean="0"/>
              <a:t> Plague (165-180 A. D.) was a plague of either smallpox or measles brought back to the Roman Empire by troops returning from campaigns in the Near East</a:t>
            </a:r>
          </a:p>
          <a:p>
            <a:pPr lvl="1" eaLnBrk="1" hangingPunct="1">
              <a:lnSpc>
                <a:spcPct val="90000"/>
              </a:lnSpc>
            </a:pPr>
            <a:r>
              <a:rPr lang="en-US" dirty="0" smtClean="0"/>
              <a:t>Roman emperor Marcus Aurelius </a:t>
            </a:r>
            <a:r>
              <a:rPr lang="en-US" dirty="0" err="1" smtClean="0"/>
              <a:t>Antoninus</a:t>
            </a:r>
            <a:r>
              <a:rPr lang="en-US" dirty="0" smtClean="0"/>
              <a:t> was among the victims</a:t>
            </a:r>
          </a:p>
          <a:p>
            <a:pPr eaLnBrk="1" hangingPunct="1">
              <a:lnSpc>
                <a:spcPct val="90000"/>
              </a:lnSpc>
            </a:pPr>
            <a:r>
              <a:rPr lang="en-US" sz="2800" dirty="0" smtClean="0"/>
              <a:t>The disease broke out again nine years later and the Roman historian </a:t>
            </a:r>
            <a:r>
              <a:rPr lang="en-US" sz="2800" dirty="0" err="1" smtClean="0"/>
              <a:t>Dio</a:t>
            </a:r>
            <a:r>
              <a:rPr lang="en-US" sz="2800" dirty="0" smtClean="0"/>
              <a:t> Cassius reported it  caused up to 2,000 deaths a day at Rome</a:t>
            </a:r>
          </a:p>
          <a:p>
            <a:pPr eaLnBrk="1" hangingPunct="1">
              <a:lnSpc>
                <a:spcPct val="90000"/>
              </a:lnSpc>
            </a:pPr>
            <a:r>
              <a:rPr lang="en-US" sz="2800" dirty="0" smtClean="0"/>
              <a:t>Total deaths have been estimated at five million</a:t>
            </a:r>
          </a:p>
        </p:txBody>
      </p:sp>
    </p:spTree>
    <p:extLst>
      <p:ext uri="{BB962C8B-B14F-4D97-AF65-F5344CB8AC3E}">
        <p14:creationId xmlns:p14="http://schemas.microsoft.com/office/powerpoint/2010/main" val="25905854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Bubonic Plague</a:t>
            </a:r>
          </a:p>
        </p:txBody>
      </p:sp>
      <p:sp>
        <p:nvSpPr>
          <p:cNvPr id="34819" name="Rectangle 3"/>
          <p:cNvSpPr>
            <a:spLocks noGrp="1" noChangeArrowheads="1"/>
          </p:cNvSpPr>
          <p:nvPr>
            <p:ph type="body" idx="1"/>
          </p:nvPr>
        </p:nvSpPr>
        <p:spPr/>
        <p:txBody>
          <a:bodyPr>
            <a:normAutofit/>
          </a:bodyPr>
          <a:lstStyle/>
          <a:p>
            <a:pPr eaLnBrk="1" hangingPunct="1">
              <a:lnSpc>
                <a:spcPct val="80000"/>
              </a:lnSpc>
            </a:pPr>
            <a:r>
              <a:rPr lang="en-US" sz="2800" dirty="0" smtClean="0"/>
              <a:t>Between 534 and 750 CE. Intermittent outbreaks of the plague ravaged coastal areas of the Mediterranean Sea </a:t>
            </a:r>
          </a:p>
          <a:p>
            <a:pPr eaLnBrk="1" hangingPunct="1">
              <a:lnSpc>
                <a:spcPct val="80000"/>
              </a:lnSpc>
            </a:pPr>
            <a:r>
              <a:rPr lang="en-US" sz="2800" dirty="0" smtClean="0"/>
              <a:t>Constantinople lost 10,000/day for 40 days in 534 CE.</a:t>
            </a:r>
          </a:p>
          <a:p>
            <a:pPr eaLnBrk="1" hangingPunct="1">
              <a:lnSpc>
                <a:spcPct val="80000"/>
              </a:lnSpc>
            </a:pPr>
            <a:r>
              <a:rPr lang="en-US" sz="2800" dirty="0" smtClean="0"/>
              <a:t>Between 1346 and 1350 one third to one half of Europe died from the plague</a:t>
            </a:r>
          </a:p>
          <a:p>
            <a:pPr eaLnBrk="1" hangingPunct="1">
              <a:lnSpc>
                <a:spcPct val="80000"/>
              </a:lnSpc>
            </a:pPr>
            <a:endParaRPr lang="en-US" sz="2800" dirty="0" smtClean="0"/>
          </a:p>
        </p:txBody>
      </p:sp>
    </p:spTree>
    <p:extLst>
      <p:ext uri="{BB962C8B-B14F-4D97-AF65-F5344CB8AC3E}">
        <p14:creationId xmlns:p14="http://schemas.microsoft.com/office/powerpoint/2010/main" val="3567639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Crops</a:t>
            </a:r>
            <a:endParaRPr lang="en-US" dirty="0"/>
          </a:p>
        </p:txBody>
      </p:sp>
      <p:sp>
        <p:nvSpPr>
          <p:cNvPr id="3" name="Content Placeholder 2"/>
          <p:cNvSpPr>
            <a:spLocks noGrp="1"/>
          </p:cNvSpPr>
          <p:nvPr>
            <p:ph idx="1"/>
          </p:nvPr>
        </p:nvSpPr>
        <p:spPr/>
        <p:txBody>
          <a:bodyPr/>
          <a:lstStyle/>
          <a:p>
            <a:r>
              <a:rPr lang="en-US" dirty="0" smtClean="0"/>
              <a:t>Rice and cotton spread from South Asia to the Middle East, which led to changes in farming and irrigation techniques</a:t>
            </a:r>
          </a:p>
          <a:p>
            <a:pPr lvl="1"/>
            <a:r>
              <a:rPr lang="en-US" dirty="0" smtClean="0"/>
              <a:t>Example---the </a:t>
            </a:r>
            <a:r>
              <a:rPr lang="en-US" dirty="0" err="1" smtClean="0"/>
              <a:t>Qanat</a:t>
            </a:r>
            <a:r>
              <a:rPr lang="en-US" dirty="0" smtClean="0"/>
              <a:t> system </a:t>
            </a:r>
            <a:endParaRPr lang="en-US" dirty="0"/>
          </a:p>
        </p:txBody>
      </p:sp>
    </p:spTree>
    <p:extLst>
      <p:ext uri="{BB962C8B-B14F-4D97-AF65-F5344CB8AC3E}">
        <p14:creationId xmlns:p14="http://schemas.microsoft.com/office/powerpoint/2010/main" val="222961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2267158" cy="924475"/>
          </a:xfrm>
        </p:spPr>
        <p:txBody>
          <a:bodyPr/>
          <a:lstStyle/>
          <a:p>
            <a:r>
              <a:rPr lang="en-US" dirty="0" err="1" smtClean="0"/>
              <a:t>Qanat</a:t>
            </a:r>
            <a:r>
              <a:rPr lang="en-US" dirty="0" smtClean="0"/>
              <a:t> System</a:t>
            </a:r>
            <a:endParaRPr lang="en-US" dirty="0"/>
          </a:p>
        </p:txBody>
      </p:sp>
      <p:pic>
        <p:nvPicPr>
          <p:cNvPr id="123906" name="Picture 2" descr="http://www.waterhistory.org/histories/qanats/chi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9" y="609600"/>
            <a:ext cx="5346700" cy="3677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572000"/>
            <a:ext cx="8547100" cy="2246769"/>
          </a:xfrm>
          <a:prstGeom prst="rect">
            <a:avLst/>
          </a:prstGeom>
          <a:noFill/>
        </p:spPr>
        <p:txBody>
          <a:bodyPr wrap="square" rtlCol="0">
            <a:spAutoFit/>
          </a:bodyPr>
          <a:lstStyle/>
          <a:p>
            <a:r>
              <a:rPr lang="en-US" sz="1400" dirty="0" smtClean="0"/>
              <a:t>In the early part of the first millennium B.C., Persians started constructing elaborate tunnel systems called </a:t>
            </a:r>
            <a:r>
              <a:rPr lang="en-US" sz="1400" i="1" dirty="0" err="1" smtClean="0"/>
              <a:t>qanats</a:t>
            </a:r>
            <a:r>
              <a:rPr lang="en-US" sz="1400" dirty="0" smtClean="0"/>
              <a:t> for extracting groundwater in the dry mountain basins of present-day Iran.  </a:t>
            </a:r>
            <a:r>
              <a:rPr lang="en-US" sz="1400" i="1" dirty="0" err="1" smtClean="0"/>
              <a:t>Qanat</a:t>
            </a:r>
            <a:r>
              <a:rPr lang="en-US" sz="1400" dirty="0" smtClean="0"/>
              <a:t> tunnels were hand-dug, just large enough to fit the person doing the digging. Along the length of a </a:t>
            </a:r>
            <a:r>
              <a:rPr lang="en-US" sz="1400" dirty="0" err="1" smtClean="0"/>
              <a:t>qanat</a:t>
            </a:r>
            <a:r>
              <a:rPr lang="en-US" sz="1400" dirty="0" smtClean="0"/>
              <a:t>, which can be several kilometers, vertical shafts were sunk at intervals of 20 to 30 meters to remove excavated material and to provide ventilation and access for repairs. The main </a:t>
            </a:r>
            <a:r>
              <a:rPr lang="en-US" sz="1400" dirty="0" err="1" smtClean="0"/>
              <a:t>qanat</a:t>
            </a:r>
            <a:r>
              <a:rPr lang="en-US" sz="1400" dirty="0" smtClean="0"/>
              <a:t> tunnel sloped gently down from pre-mountainous alluvial fans to an outlet at a village. From there, canals would distribute water to fields for irrigation. These amazing structures allowed Persian farmers to succeed despite long dry periods when there was no surface water to be had. Many </a:t>
            </a:r>
            <a:r>
              <a:rPr lang="en-US" sz="1400" i="1" dirty="0" err="1" smtClean="0"/>
              <a:t>qanats</a:t>
            </a:r>
            <a:r>
              <a:rPr lang="en-US" sz="1400" dirty="0" smtClean="0"/>
              <a:t> are still in use stretching from China on the east to Morocco on the west, and even to the Americas.</a:t>
            </a:r>
            <a:endParaRPr lang="en-US" sz="1400" dirty="0"/>
          </a:p>
        </p:txBody>
      </p:sp>
    </p:spTree>
    <p:extLst>
      <p:ext uri="{BB962C8B-B14F-4D97-AF65-F5344CB8AC3E}">
        <p14:creationId xmlns:p14="http://schemas.microsoft.com/office/powerpoint/2010/main" val="33852042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009443" y="1600201"/>
            <a:ext cx="7125112" cy="4258598"/>
          </a:xfrm>
        </p:spPr>
        <p:txBody>
          <a:bodyPr>
            <a:normAutofit/>
          </a:bodyPr>
          <a:lstStyle/>
          <a:p>
            <a:pPr eaLnBrk="1" hangingPunct="1"/>
            <a:r>
              <a:rPr lang="en-US" b="1" dirty="0" smtClean="0">
                <a:solidFill>
                  <a:schemeClr val="bg1"/>
                </a:solidFill>
              </a:rPr>
              <a:t>Changes</a:t>
            </a:r>
          </a:p>
          <a:p>
            <a:pPr lvl="1" eaLnBrk="1" hangingPunct="1">
              <a:buClr>
                <a:srgbClr val="99FF33"/>
              </a:buClr>
              <a:buFont typeface="Wingdings" pitchFamily="2" charset="2"/>
              <a:buChar char="v"/>
            </a:pPr>
            <a:r>
              <a:rPr lang="en-US" b="1" dirty="0" smtClean="0">
                <a:solidFill>
                  <a:schemeClr val="bg1"/>
                </a:solidFill>
              </a:rPr>
              <a:t>Move from barter to coins as system of exchange</a:t>
            </a:r>
          </a:p>
          <a:p>
            <a:pPr lvl="1" eaLnBrk="1" hangingPunct="1">
              <a:buClr>
                <a:srgbClr val="99FF33"/>
              </a:buClr>
              <a:buFont typeface="Wingdings" pitchFamily="2" charset="2"/>
              <a:buChar char="v"/>
            </a:pPr>
            <a:r>
              <a:rPr lang="en-US" b="1" dirty="0" smtClean="0">
                <a:solidFill>
                  <a:schemeClr val="bg1"/>
                </a:solidFill>
              </a:rPr>
              <a:t>Greater interaction between civilizations – direct links between Rome and China</a:t>
            </a:r>
          </a:p>
          <a:p>
            <a:pPr lvl="1" eaLnBrk="1" hangingPunct="1">
              <a:buClr>
                <a:srgbClr val="99FF33"/>
              </a:buClr>
              <a:buFont typeface="Wingdings" pitchFamily="2" charset="2"/>
              <a:buChar char="v"/>
            </a:pPr>
            <a:r>
              <a:rPr lang="en-US" b="1" dirty="0" smtClean="0">
                <a:solidFill>
                  <a:schemeClr val="bg1"/>
                </a:solidFill>
              </a:rPr>
              <a:t>Cultural diffusion through trade – spread of religion, architecture, disease</a:t>
            </a:r>
          </a:p>
          <a:p>
            <a:pPr lvl="1" eaLnBrk="1" hangingPunct="1">
              <a:buClr>
                <a:srgbClr val="99FF33"/>
              </a:buClr>
              <a:buFont typeface="Wingdings" pitchFamily="2" charset="2"/>
              <a:buChar char="v"/>
            </a:pPr>
            <a:r>
              <a:rPr lang="en-US" b="1" dirty="0" smtClean="0">
                <a:solidFill>
                  <a:schemeClr val="bg1"/>
                </a:solidFill>
              </a:rPr>
              <a:t>Decline in trade in Europe after fall of Rome</a:t>
            </a:r>
          </a:p>
          <a:p>
            <a:r>
              <a:rPr lang="en-US" b="1" dirty="0">
                <a:solidFill>
                  <a:schemeClr val="bg1"/>
                </a:solidFill>
              </a:rPr>
              <a:t>Continuities</a:t>
            </a:r>
          </a:p>
          <a:p>
            <a:pPr lvl="1">
              <a:buClr>
                <a:srgbClr val="99FF33"/>
              </a:buClr>
              <a:buFont typeface="Wingdings" pitchFamily="2" charset="2"/>
              <a:buChar char="v"/>
            </a:pPr>
            <a:r>
              <a:rPr lang="en-US" b="1" dirty="0">
                <a:solidFill>
                  <a:schemeClr val="bg1"/>
                </a:solidFill>
              </a:rPr>
              <a:t>Dominance of </a:t>
            </a:r>
            <a:r>
              <a:rPr lang="en-US" b="1" dirty="0" smtClean="0">
                <a:solidFill>
                  <a:schemeClr val="bg1"/>
                </a:solidFill>
              </a:rPr>
              <a:t>India in </a:t>
            </a:r>
            <a:r>
              <a:rPr lang="en-US" b="1" dirty="0">
                <a:solidFill>
                  <a:schemeClr val="bg1"/>
                </a:solidFill>
              </a:rPr>
              <a:t>trade</a:t>
            </a:r>
          </a:p>
          <a:p>
            <a:pPr lvl="1">
              <a:buClr>
                <a:srgbClr val="99FF33"/>
              </a:buClr>
              <a:buFont typeface="Wingdings" pitchFamily="2" charset="2"/>
              <a:buChar char="v"/>
            </a:pPr>
            <a:r>
              <a:rPr lang="en-US" b="1" dirty="0" smtClean="0">
                <a:solidFill>
                  <a:schemeClr val="bg1"/>
                </a:solidFill>
              </a:rPr>
              <a:t>The  importance of the Silk </a:t>
            </a:r>
            <a:r>
              <a:rPr lang="en-US" b="1" dirty="0">
                <a:solidFill>
                  <a:schemeClr val="bg1"/>
                </a:solidFill>
              </a:rPr>
              <a:t>Road and </a:t>
            </a:r>
            <a:r>
              <a:rPr lang="en-US" b="1" dirty="0" smtClean="0">
                <a:solidFill>
                  <a:schemeClr val="bg1"/>
                </a:solidFill>
              </a:rPr>
              <a:t>maritime trade </a:t>
            </a:r>
            <a:r>
              <a:rPr lang="en-US" b="1" dirty="0">
                <a:solidFill>
                  <a:schemeClr val="bg1"/>
                </a:solidFill>
              </a:rPr>
              <a:t>routes</a:t>
            </a:r>
          </a:p>
          <a:p>
            <a:pPr lvl="1">
              <a:buClr>
                <a:srgbClr val="99FF33"/>
              </a:buClr>
              <a:buFont typeface="Wingdings" pitchFamily="2" charset="2"/>
              <a:buChar char="v"/>
            </a:pPr>
            <a:r>
              <a:rPr lang="en-US" b="1" dirty="0">
                <a:solidFill>
                  <a:schemeClr val="bg1"/>
                </a:solidFill>
              </a:rPr>
              <a:t>Constantinople as western trade hub</a:t>
            </a:r>
          </a:p>
          <a:p>
            <a:pPr>
              <a:buClr>
                <a:srgbClr val="99FF33"/>
              </a:buClr>
              <a:buFont typeface="Wingdings" pitchFamily="2" charset="2"/>
              <a:buChar char="v"/>
            </a:pPr>
            <a:endParaRPr lang="en-US" b="1" dirty="0" smtClean="0">
              <a:solidFill>
                <a:schemeClr val="bg1"/>
              </a:solidFill>
            </a:endParaRPr>
          </a:p>
        </p:txBody>
      </p:sp>
      <p:sp>
        <p:nvSpPr>
          <p:cNvPr id="2" name="Title 1"/>
          <p:cNvSpPr>
            <a:spLocks noGrp="1"/>
          </p:cNvSpPr>
          <p:nvPr>
            <p:ph type="title"/>
          </p:nvPr>
        </p:nvSpPr>
        <p:spPr/>
        <p:txBody>
          <a:bodyPr/>
          <a:lstStyle/>
          <a:p>
            <a:r>
              <a:rPr lang="en-US" dirty="0" smtClean="0"/>
              <a:t>Change and Continuity</a:t>
            </a:r>
            <a:endParaRPr lang="en-US" dirty="0"/>
          </a:p>
        </p:txBody>
      </p:sp>
    </p:spTree>
    <p:extLst>
      <p:ext uri="{BB962C8B-B14F-4D97-AF65-F5344CB8AC3E}">
        <p14:creationId xmlns:p14="http://schemas.microsoft.com/office/powerpoint/2010/main" val="416870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Route of the Overland Silk Road</a:t>
            </a:r>
          </a:p>
        </p:txBody>
      </p:sp>
      <p:sp>
        <p:nvSpPr>
          <p:cNvPr id="9219" name="Rectangle 3"/>
          <p:cNvSpPr>
            <a:spLocks noGrp="1" noChangeArrowheads="1"/>
          </p:cNvSpPr>
          <p:nvPr>
            <p:ph type="body" sz="half" idx="1"/>
          </p:nvPr>
        </p:nvSpPr>
        <p:spPr>
          <a:xfrm>
            <a:off x="533400" y="4876800"/>
            <a:ext cx="8305800" cy="1706563"/>
          </a:xfrm>
          <a:ln>
            <a:solidFill>
              <a:schemeClr val="tx1"/>
            </a:solidFill>
            <a:miter lim="800000"/>
            <a:headEnd/>
            <a:tailEnd/>
          </a:ln>
        </p:spPr>
        <p:txBody>
          <a:bodyPr>
            <a:normAutofit fontScale="92500" lnSpcReduction="20000"/>
          </a:bodyPr>
          <a:lstStyle/>
          <a:p>
            <a:pPr eaLnBrk="1" hangingPunct="1">
              <a:lnSpc>
                <a:spcPct val="80000"/>
              </a:lnSpc>
            </a:pPr>
            <a:r>
              <a:rPr lang="en-US" sz="2000" dirty="0" smtClean="0"/>
              <a:t>Linked China and the Roman Empire</a:t>
            </a:r>
          </a:p>
          <a:p>
            <a:pPr lvl="1" eaLnBrk="1" hangingPunct="1">
              <a:lnSpc>
                <a:spcPct val="80000"/>
              </a:lnSpc>
            </a:pPr>
            <a:r>
              <a:rPr lang="en-US" sz="2000" dirty="0" smtClean="0"/>
              <a:t>The two extreme ends of Eurasia</a:t>
            </a:r>
          </a:p>
          <a:p>
            <a:pPr eaLnBrk="1" hangingPunct="1">
              <a:lnSpc>
                <a:spcPct val="80000"/>
              </a:lnSpc>
            </a:pPr>
            <a:r>
              <a:rPr lang="en-US" sz="2000" dirty="0" smtClean="0"/>
              <a:t>Started in the Han capital of </a:t>
            </a:r>
            <a:r>
              <a:rPr lang="en-US" sz="2000" dirty="0" err="1" smtClean="0"/>
              <a:t>Chang’an</a:t>
            </a:r>
            <a:r>
              <a:rPr lang="en-US" sz="2000" dirty="0" smtClean="0"/>
              <a:t> and went west to the </a:t>
            </a:r>
            <a:r>
              <a:rPr lang="en-US" sz="2000" dirty="0" err="1" smtClean="0"/>
              <a:t>Taklamakan</a:t>
            </a:r>
            <a:r>
              <a:rPr lang="en-US" sz="2000" dirty="0" smtClean="0"/>
              <a:t> Desert</a:t>
            </a:r>
          </a:p>
          <a:p>
            <a:pPr lvl="1" eaLnBrk="1" hangingPunct="1">
              <a:lnSpc>
                <a:spcPct val="80000"/>
              </a:lnSpc>
            </a:pPr>
            <a:r>
              <a:rPr lang="en-US" sz="2000" dirty="0" smtClean="0"/>
              <a:t>There the road split into two main branches that skirted the desert to the north and south</a:t>
            </a:r>
          </a:p>
        </p:txBody>
      </p:sp>
      <p:pic>
        <p:nvPicPr>
          <p:cNvPr id="9220" name="Picture 8" descr="9hedmap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1312863"/>
            <a:ext cx="6535738" cy="333533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826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Grp="1" noChangeArrowheads="1"/>
          </p:cNvSpPr>
          <p:nvPr>
            <p:ph type="title"/>
          </p:nvPr>
        </p:nvSpPr>
        <p:spPr/>
        <p:txBody>
          <a:bodyPr/>
          <a:lstStyle/>
          <a:p>
            <a:pPr eaLnBrk="1" hangingPunct="1"/>
            <a:r>
              <a:rPr lang="en-US" sz="4000" smtClean="0"/>
              <a:t>Taklamakan Desert:</a:t>
            </a:r>
            <a:br>
              <a:rPr lang="en-US" sz="4000" smtClean="0"/>
            </a:br>
            <a:r>
              <a:rPr lang="en-US" sz="4000" smtClean="0"/>
              <a:t> </a:t>
            </a:r>
            <a:r>
              <a:rPr lang="en-US" sz="3200" smtClean="0"/>
              <a:t>“The Desert of Death”</a:t>
            </a:r>
          </a:p>
        </p:txBody>
      </p:sp>
      <p:pic>
        <p:nvPicPr>
          <p:cNvPr id="10243" name="Picture 4" descr="The Taklamakan Desert at Sunset, Xinjiang.jpg (41999 byt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0813" y="1981200"/>
            <a:ext cx="4040187" cy="2789238"/>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7"/>
          <p:cNvSpPr>
            <a:spLocks noChangeArrowheads="1"/>
          </p:cNvSpPr>
          <p:nvPr/>
        </p:nvSpPr>
        <p:spPr bwMode="auto">
          <a:xfrm>
            <a:off x="1143000" y="5257800"/>
            <a:ext cx="70866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The Silk Roads avoided the Taklamakan Desert and passed through the oasis towns on its outskirts</a:t>
            </a:r>
          </a:p>
        </p:txBody>
      </p:sp>
      <p:pic>
        <p:nvPicPr>
          <p:cNvPr id="10245" name="Picture 9" descr="20040807123909e1a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35475" y="1976438"/>
            <a:ext cx="4479925" cy="28241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9032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Route of the Overland Silk Road</a:t>
            </a:r>
          </a:p>
        </p:txBody>
      </p:sp>
      <p:sp>
        <p:nvSpPr>
          <p:cNvPr id="11267" name="Rectangle 3"/>
          <p:cNvSpPr>
            <a:spLocks noGrp="1" noChangeArrowheads="1"/>
          </p:cNvSpPr>
          <p:nvPr>
            <p:ph type="body" sz="half" idx="1"/>
          </p:nvPr>
        </p:nvSpPr>
        <p:spPr>
          <a:xfrm>
            <a:off x="457200" y="1600200"/>
            <a:ext cx="3276600" cy="4525963"/>
          </a:xfrm>
          <a:ln>
            <a:solidFill>
              <a:schemeClr val="tx1"/>
            </a:solidFill>
            <a:miter lim="800000"/>
            <a:headEnd/>
            <a:tailEnd/>
          </a:ln>
        </p:spPr>
        <p:txBody>
          <a:bodyPr>
            <a:normAutofit fontScale="92500" lnSpcReduction="10000"/>
          </a:bodyPr>
          <a:lstStyle/>
          <a:p>
            <a:pPr eaLnBrk="1" hangingPunct="1">
              <a:lnSpc>
                <a:spcPct val="90000"/>
              </a:lnSpc>
            </a:pPr>
            <a:endParaRPr lang="en-US" sz="2400" smtClean="0"/>
          </a:p>
          <a:p>
            <a:pPr eaLnBrk="1" hangingPunct="1">
              <a:lnSpc>
                <a:spcPct val="90000"/>
              </a:lnSpc>
            </a:pPr>
            <a:r>
              <a:rPr lang="en-US" sz="2400" smtClean="0"/>
              <a:t>The branches reunited at Kashgar (now Kashi in the western corner of China) and continued west to Bactria</a:t>
            </a:r>
          </a:p>
          <a:p>
            <a:pPr lvl="1" eaLnBrk="1" hangingPunct="1">
              <a:lnSpc>
                <a:spcPct val="90000"/>
              </a:lnSpc>
            </a:pPr>
            <a:r>
              <a:rPr lang="en-US" sz="2000" smtClean="0"/>
              <a:t>There one branch forked off to Taxila and northern India while the main branch continued across northern Iran</a:t>
            </a:r>
          </a:p>
        </p:txBody>
      </p:sp>
      <p:pic>
        <p:nvPicPr>
          <p:cNvPr id="11268" name="Picture 12" descr="P01981_I01837_03409_p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1676400"/>
            <a:ext cx="4606925" cy="36544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14"/>
          <p:cNvSpPr>
            <a:spLocks noChangeArrowheads="1"/>
          </p:cNvSpPr>
          <p:nvPr/>
        </p:nvSpPr>
        <p:spPr bwMode="auto">
          <a:xfrm>
            <a:off x="4572000" y="5638800"/>
            <a:ext cx="38862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a:solidFill>
                  <a:schemeClr val="tx2"/>
                </a:solidFill>
              </a:rPr>
              <a:t>There is still a bustling Sunday market at Kashgar</a:t>
            </a:r>
          </a:p>
        </p:txBody>
      </p:sp>
    </p:spTree>
    <p:extLst>
      <p:ext uri="{BB962C8B-B14F-4D97-AF65-F5344CB8AC3E}">
        <p14:creationId xmlns:p14="http://schemas.microsoft.com/office/powerpoint/2010/main" val="761589760"/>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2419</Words>
  <Application>Microsoft Office PowerPoint</Application>
  <PresentationFormat>On-screen Show (4:3)</PresentationFormat>
  <Paragraphs>231</Paragraphs>
  <Slides>67</Slides>
  <Notes>4</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Autumn</vt:lpstr>
      <vt:lpstr>PowerPoint Presentation</vt:lpstr>
      <vt:lpstr>Long Distance Trade:  The Silk, Sand, and Sea Roads  </vt:lpstr>
      <vt:lpstr>Influences of Long-distance Trade</vt:lpstr>
      <vt:lpstr>Contributions of Classical Empires</vt:lpstr>
      <vt:lpstr>Silk Roads</vt:lpstr>
      <vt:lpstr>PowerPoint Presentation</vt:lpstr>
      <vt:lpstr>Route of the Overland Silk Road</vt:lpstr>
      <vt:lpstr>Taklamakan Desert:  “The Desert of Death”</vt:lpstr>
      <vt:lpstr>Route of the Overland Silk Road</vt:lpstr>
      <vt:lpstr>Route of the Overland Silk Road</vt:lpstr>
      <vt:lpstr>Silk Road</vt:lpstr>
      <vt:lpstr>Sea Lanes</vt:lpstr>
      <vt:lpstr>Organization of Long-distance Trade</vt:lpstr>
      <vt:lpstr>Silk Road Trade to the West</vt:lpstr>
      <vt:lpstr>Silk Road Trade to the East</vt:lpstr>
      <vt:lpstr>Products that Contributed to Silk Road Commerce</vt:lpstr>
      <vt:lpstr>The Sea Roads</vt:lpstr>
      <vt:lpstr>The Mediterranean</vt:lpstr>
      <vt:lpstr>Carthage</vt:lpstr>
      <vt:lpstr>PowerPoint Presentation</vt:lpstr>
      <vt:lpstr>PowerPoint Presentation</vt:lpstr>
      <vt:lpstr>PowerPoint Presentation</vt:lpstr>
      <vt:lpstr>PowerPoint Presentation</vt:lpstr>
      <vt:lpstr>Greek City-States</vt:lpstr>
      <vt:lpstr>Athenian Trade</vt:lpstr>
      <vt:lpstr>Alexandria</vt:lpstr>
      <vt:lpstr>Alexandria</vt:lpstr>
      <vt:lpstr>Rome</vt:lpstr>
      <vt:lpstr>PowerPoint Presentation</vt:lpstr>
      <vt:lpstr>Roman Grain Trade</vt:lpstr>
      <vt:lpstr>Roman Mediterranean Trade</vt:lpstr>
      <vt:lpstr>PowerPoint Presentation</vt:lpstr>
      <vt:lpstr>PowerPoint Presentation</vt:lpstr>
      <vt:lpstr>Indian Ocean Trade</vt:lpstr>
      <vt:lpstr>PowerPoint Presentation</vt:lpstr>
      <vt:lpstr>Indian Ocean Trade</vt:lpstr>
      <vt:lpstr>PowerPoint Presentation</vt:lpstr>
      <vt:lpstr>PowerPoint Presentation</vt:lpstr>
      <vt:lpstr>Products that Contributed to Indian Ocean Commerce</vt:lpstr>
      <vt:lpstr>The Sand Roads</vt:lpstr>
      <vt:lpstr>PowerPoint Presentation</vt:lpstr>
      <vt:lpstr>PowerPoint Presentation</vt:lpstr>
      <vt:lpstr>PowerPoint Presentation</vt:lpstr>
      <vt:lpstr>Exchange across the Sahara</vt:lpstr>
      <vt:lpstr>PowerPoint Presentation</vt:lpstr>
      <vt:lpstr>Important Goods Traded on the Sand Roads</vt:lpstr>
      <vt:lpstr>PowerPoint Presentation</vt:lpstr>
      <vt:lpstr>New Technologies Facilitated Long-Distance Exchange</vt:lpstr>
      <vt:lpstr>The Spread of Religion</vt:lpstr>
      <vt:lpstr>Buddhism in India</vt:lpstr>
      <vt:lpstr>Spread of Buddhism</vt:lpstr>
      <vt:lpstr>Spread of Buddhism</vt:lpstr>
      <vt:lpstr>Buddhism at Dunhuang</vt:lpstr>
      <vt:lpstr>PowerPoint Presentation</vt:lpstr>
      <vt:lpstr>Transformation of Buddhism </vt:lpstr>
      <vt:lpstr>Spread of Hinduism</vt:lpstr>
      <vt:lpstr>Spread of Christianity</vt:lpstr>
      <vt:lpstr>Spread of Christianity</vt:lpstr>
      <vt:lpstr>Spread of Christianity</vt:lpstr>
      <vt:lpstr>Spread of Christianity</vt:lpstr>
      <vt:lpstr>PowerPoint Presentation</vt:lpstr>
      <vt:lpstr>The Spread of Disease</vt:lpstr>
      <vt:lpstr>Spread of Disease</vt:lpstr>
      <vt:lpstr>Bubonic Plague</vt:lpstr>
      <vt:lpstr>Spread of Crops</vt:lpstr>
      <vt:lpstr>Qanat System</vt:lpstr>
      <vt:lpstr>Change and Continuity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Distance Trade:  The Silk, Sand, and Sea Roads  Theme: The spread of economic activity, religion, and disease through trade</dc:title>
  <dc:creator>Owner</dc:creator>
  <cp:lastModifiedBy>Owner</cp:lastModifiedBy>
  <cp:revision>18</cp:revision>
  <dcterms:created xsi:type="dcterms:W3CDTF">2012-10-26T07:58:28Z</dcterms:created>
  <dcterms:modified xsi:type="dcterms:W3CDTF">2016-01-27T00:46:51Z</dcterms:modified>
</cp:coreProperties>
</file>